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0" r:id="rId3"/>
    <p:sldId id="258" r:id="rId4"/>
    <p:sldId id="291" r:id="rId5"/>
    <p:sldId id="294" r:id="rId6"/>
    <p:sldId id="265" r:id="rId7"/>
    <p:sldId id="259" r:id="rId8"/>
    <p:sldId id="292" r:id="rId9"/>
    <p:sldId id="261" r:id="rId10"/>
    <p:sldId id="262" r:id="rId11"/>
    <p:sldId id="293" r:id="rId12"/>
    <p:sldId id="305" r:id="rId13"/>
    <p:sldId id="301" r:id="rId14"/>
    <p:sldId id="298" r:id="rId15"/>
    <p:sldId id="299" r:id="rId16"/>
    <p:sldId id="297" r:id="rId17"/>
    <p:sldId id="303" r:id="rId18"/>
    <p:sldId id="300" r:id="rId19"/>
    <p:sldId id="304" r:id="rId20"/>
    <p:sldId id="302" r:id="rId21"/>
    <p:sldId id="306" r:id="rId22"/>
    <p:sldId id="312" r:id="rId23"/>
    <p:sldId id="313" r:id="rId24"/>
    <p:sldId id="268" r:id="rId25"/>
    <p:sldId id="269" r:id="rId26"/>
    <p:sldId id="278" r:id="rId27"/>
    <p:sldId id="284" r:id="rId28"/>
    <p:sldId id="285" r:id="rId29"/>
    <p:sldId id="295" r:id="rId30"/>
    <p:sldId id="296" r:id="rId31"/>
    <p:sldId id="289" r:id="rId32"/>
    <p:sldId id="314" r:id="rId33"/>
    <p:sldId id="315" r:id="rId34"/>
    <p:sldId id="316" r:id="rId35"/>
    <p:sldId id="320" r:id="rId36"/>
    <p:sldId id="273" r:id="rId37"/>
    <p:sldId id="318" r:id="rId38"/>
    <p:sldId id="319" r:id="rId39"/>
    <p:sldId id="31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FF4F"/>
    <a:srgbClr val="FFC515"/>
    <a:srgbClr val="11D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5632" autoAdjust="0"/>
  </p:normalViewPr>
  <p:slideViewPr>
    <p:cSldViewPr>
      <p:cViewPr varScale="1">
        <p:scale>
          <a:sx n="97" d="100"/>
          <a:sy n="97" d="100"/>
        </p:scale>
        <p:origin x="26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97286-9053-CA46-85B3-BEBB76AD59AA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0E9B3D-9F05-F94A-B227-B01DE23F0518}">
      <dgm:prSet phldrT="[Text]" custT="1"/>
      <dgm:spPr/>
      <dgm:t>
        <a:bodyPr/>
        <a:lstStyle/>
        <a:p>
          <a:r>
            <a:rPr lang="en-US" sz="4800" b="1" dirty="0"/>
            <a:t>Avoid Ambiguous Vocabulary</a:t>
          </a:r>
        </a:p>
      </dgm:t>
    </dgm:pt>
    <dgm:pt modelId="{37474724-591C-2345-9BD3-F66D42C8872C}" type="parTrans" cxnId="{41C49C83-9C36-314B-BFD4-F9F8D1CBFCEC}">
      <dgm:prSet/>
      <dgm:spPr/>
      <dgm:t>
        <a:bodyPr/>
        <a:lstStyle/>
        <a:p>
          <a:endParaRPr lang="en-US"/>
        </a:p>
      </dgm:t>
    </dgm:pt>
    <dgm:pt modelId="{DCC712EA-6279-6E47-94A4-02362BF1886D}" type="sibTrans" cxnId="{41C49C83-9C36-314B-BFD4-F9F8D1CBFCEC}">
      <dgm:prSet/>
      <dgm:spPr/>
      <dgm:t>
        <a:bodyPr/>
        <a:lstStyle/>
        <a:p>
          <a:endParaRPr lang="en-US"/>
        </a:p>
      </dgm:t>
    </dgm:pt>
    <dgm:pt modelId="{8FEA94B7-2DE6-4946-BDED-ABA3641D5AD4}">
      <dgm:prSet phldrT="[Text]"/>
      <dgm:spPr/>
      <dgm:t>
        <a:bodyPr/>
        <a:lstStyle/>
        <a:p>
          <a:r>
            <a:rPr lang="en-US" dirty="0"/>
            <a:t>No Confusion</a:t>
          </a:r>
        </a:p>
      </dgm:t>
    </dgm:pt>
    <dgm:pt modelId="{24788D64-F291-1D46-A8D0-F914B4404E84}" type="parTrans" cxnId="{7685B8C9-1F9A-844A-8C89-4F63ED4EE7DF}">
      <dgm:prSet/>
      <dgm:spPr/>
      <dgm:t>
        <a:bodyPr/>
        <a:lstStyle/>
        <a:p>
          <a:endParaRPr lang="en-US"/>
        </a:p>
      </dgm:t>
    </dgm:pt>
    <dgm:pt modelId="{2DB75C59-8DB9-6E45-A06D-FDDED8B1D3D6}" type="sibTrans" cxnId="{7685B8C9-1F9A-844A-8C89-4F63ED4EE7DF}">
      <dgm:prSet/>
      <dgm:spPr/>
      <dgm:t>
        <a:bodyPr/>
        <a:lstStyle/>
        <a:p>
          <a:endParaRPr lang="en-US"/>
        </a:p>
      </dgm:t>
    </dgm:pt>
    <dgm:pt modelId="{F8C49334-D097-854E-9B20-F199604AB419}">
      <dgm:prSet phldrT="[Text]" custT="1"/>
      <dgm:spPr/>
      <dgm:t>
        <a:bodyPr/>
        <a:lstStyle/>
        <a:p>
          <a:r>
            <a:rPr lang="en-US" sz="3200" dirty="0"/>
            <a:t>Concrete vs. Abstract</a:t>
          </a:r>
        </a:p>
      </dgm:t>
    </dgm:pt>
    <dgm:pt modelId="{E83A3645-93A0-CD4E-B4DA-3C0F95FF446C}" type="parTrans" cxnId="{C6531081-B3A8-894C-A2E4-5E324C598250}">
      <dgm:prSet/>
      <dgm:spPr/>
      <dgm:t>
        <a:bodyPr/>
        <a:lstStyle/>
        <a:p>
          <a:endParaRPr lang="en-US"/>
        </a:p>
      </dgm:t>
    </dgm:pt>
    <dgm:pt modelId="{E6BCD839-5D21-3F48-8B4C-00995B0ECE9E}" type="sibTrans" cxnId="{C6531081-B3A8-894C-A2E4-5E324C598250}">
      <dgm:prSet/>
      <dgm:spPr/>
      <dgm:t>
        <a:bodyPr/>
        <a:lstStyle/>
        <a:p>
          <a:endParaRPr lang="en-US"/>
        </a:p>
      </dgm:t>
    </dgm:pt>
    <dgm:pt modelId="{25612F0C-9564-974E-957C-32CD49C32F10}">
      <dgm:prSet phldrT="[Text]"/>
      <dgm:spPr/>
      <dgm:t>
        <a:bodyPr/>
        <a:lstStyle/>
        <a:p>
          <a:r>
            <a:rPr lang="en-US" dirty="0"/>
            <a:t>Irrefutable</a:t>
          </a:r>
        </a:p>
      </dgm:t>
    </dgm:pt>
    <dgm:pt modelId="{B054641E-F5F0-4F41-9997-7EBB8970A0F3}" type="parTrans" cxnId="{AB047B13-76DE-C74C-A36B-F418E7EE1580}">
      <dgm:prSet/>
      <dgm:spPr/>
      <dgm:t>
        <a:bodyPr/>
        <a:lstStyle/>
        <a:p>
          <a:endParaRPr lang="en-US"/>
        </a:p>
      </dgm:t>
    </dgm:pt>
    <dgm:pt modelId="{18CEB532-CD6C-524F-AC94-ED80B59C3A4D}" type="sibTrans" cxnId="{AB047B13-76DE-C74C-A36B-F418E7EE1580}">
      <dgm:prSet/>
      <dgm:spPr/>
      <dgm:t>
        <a:bodyPr/>
        <a:lstStyle/>
        <a:p>
          <a:endParaRPr lang="en-US"/>
        </a:p>
      </dgm:t>
    </dgm:pt>
    <dgm:pt modelId="{EB3B6D4E-5CE8-3944-8539-8E2A5356D5E9}" type="pres">
      <dgm:prSet presAssocID="{5CC97286-9053-CA46-85B3-BEBB76AD59AA}" presName="composite" presStyleCnt="0">
        <dgm:presLayoutVars>
          <dgm:chMax val="1"/>
          <dgm:dir/>
          <dgm:resizeHandles val="exact"/>
        </dgm:presLayoutVars>
      </dgm:prSet>
      <dgm:spPr/>
    </dgm:pt>
    <dgm:pt modelId="{3AEBE679-5699-9D48-AB99-E89A487CE3E6}" type="pres">
      <dgm:prSet presAssocID="{5CC97286-9053-CA46-85B3-BEBB76AD59AA}" presName="radial" presStyleCnt="0">
        <dgm:presLayoutVars>
          <dgm:animLvl val="ctr"/>
        </dgm:presLayoutVars>
      </dgm:prSet>
      <dgm:spPr/>
    </dgm:pt>
    <dgm:pt modelId="{25944DC9-311C-054B-A84A-3230919C5A6D}" type="pres">
      <dgm:prSet presAssocID="{460E9B3D-9F05-F94A-B227-B01DE23F0518}" presName="centerShape" presStyleLbl="vennNode1" presStyleIdx="0" presStyleCnt="4" custScaleX="493380" custScaleY="433898" custLinFactNeighborX="-40194" custLinFactNeighborY="-8411"/>
      <dgm:spPr/>
    </dgm:pt>
    <dgm:pt modelId="{BFE8A645-5FCA-1A4C-988B-EB99708AB83D}" type="pres">
      <dgm:prSet presAssocID="{8FEA94B7-2DE6-4946-BDED-ABA3641D5AD4}" presName="node" presStyleLbl="vennNode1" presStyleIdx="1" presStyleCnt="4" custScaleX="596150" custScaleY="184340" custRadScaleRad="107807" custRadScaleInc="54447">
        <dgm:presLayoutVars>
          <dgm:bulletEnabled val="1"/>
        </dgm:presLayoutVars>
      </dgm:prSet>
      <dgm:spPr/>
    </dgm:pt>
    <dgm:pt modelId="{7C6964C0-AB87-B543-884A-3327D3E5C815}" type="pres">
      <dgm:prSet presAssocID="{F8C49334-D097-854E-9B20-F199604AB419}" presName="node" presStyleLbl="vennNode1" presStyleIdx="2" presStyleCnt="4" custScaleX="906103" custScaleY="215098" custRadScaleRad="106939" custRadScaleInc="-224">
        <dgm:presLayoutVars>
          <dgm:bulletEnabled val="1"/>
        </dgm:presLayoutVars>
      </dgm:prSet>
      <dgm:spPr/>
    </dgm:pt>
    <dgm:pt modelId="{AF50640D-DFEC-9A4C-BFCA-1FE397A41DFE}" type="pres">
      <dgm:prSet presAssocID="{25612F0C-9564-974E-957C-32CD49C32F10}" presName="node" presStyleLbl="vennNode1" presStyleIdx="3" presStyleCnt="4" custScaleX="597689" custScaleY="196436" custRadScaleRad="101213" custRadScaleInc="-123982">
        <dgm:presLayoutVars>
          <dgm:bulletEnabled val="1"/>
        </dgm:presLayoutVars>
      </dgm:prSet>
      <dgm:spPr/>
    </dgm:pt>
  </dgm:ptLst>
  <dgm:cxnLst>
    <dgm:cxn modelId="{AB047B13-76DE-C74C-A36B-F418E7EE1580}" srcId="{460E9B3D-9F05-F94A-B227-B01DE23F0518}" destId="{25612F0C-9564-974E-957C-32CD49C32F10}" srcOrd="2" destOrd="0" parTransId="{B054641E-F5F0-4F41-9997-7EBB8970A0F3}" sibTransId="{18CEB532-CD6C-524F-AC94-ED80B59C3A4D}"/>
    <dgm:cxn modelId="{32CC2676-86DC-784C-B653-6E2560D319D1}" type="presOf" srcId="{5CC97286-9053-CA46-85B3-BEBB76AD59AA}" destId="{EB3B6D4E-5CE8-3944-8539-8E2A5356D5E9}" srcOrd="0" destOrd="0" presId="urn:microsoft.com/office/officeart/2005/8/layout/radial3"/>
    <dgm:cxn modelId="{035D8F78-FB57-9147-8F84-F4D019D0E200}" type="presOf" srcId="{8FEA94B7-2DE6-4946-BDED-ABA3641D5AD4}" destId="{BFE8A645-5FCA-1A4C-988B-EB99708AB83D}" srcOrd="0" destOrd="0" presId="urn:microsoft.com/office/officeart/2005/8/layout/radial3"/>
    <dgm:cxn modelId="{C6531081-B3A8-894C-A2E4-5E324C598250}" srcId="{460E9B3D-9F05-F94A-B227-B01DE23F0518}" destId="{F8C49334-D097-854E-9B20-F199604AB419}" srcOrd="1" destOrd="0" parTransId="{E83A3645-93A0-CD4E-B4DA-3C0F95FF446C}" sibTransId="{E6BCD839-5D21-3F48-8B4C-00995B0ECE9E}"/>
    <dgm:cxn modelId="{41C49C83-9C36-314B-BFD4-F9F8D1CBFCEC}" srcId="{5CC97286-9053-CA46-85B3-BEBB76AD59AA}" destId="{460E9B3D-9F05-F94A-B227-B01DE23F0518}" srcOrd="0" destOrd="0" parTransId="{37474724-591C-2345-9BD3-F66D42C8872C}" sibTransId="{DCC712EA-6279-6E47-94A4-02362BF1886D}"/>
    <dgm:cxn modelId="{F4AB35A2-0F86-8A4B-B126-5331FBA32CFC}" type="presOf" srcId="{25612F0C-9564-974E-957C-32CD49C32F10}" destId="{AF50640D-DFEC-9A4C-BFCA-1FE397A41DFE}" srcOrd="0" destOrd="0" presId="urn:microsoft.com/office/officeart/2005/8/layout/radial3"/>
    <dgm:cxn modelId="{7685B8C9-1F9A-844A-8C89-4F63ED4EE7DF}" srcId="{460E9B3D-9F05-F94A-B227-B01DE23F0518}" destId="{8FEA94B7-2DE6-4946-BDED-ABA3641D5AD4}" srcOrd="0" destOrd="0" parTransId="{24788D64-F291-1D46-A8D0-F914B4404E84}" sibTransId="{2DB75C59-8DB9-6E45-A06D-FDDED8B1D3D6}"/>
    <dgm:cxn modelId="{4403DFDF-9A53-094A-BCC7-8165E6A0C557}" type="presOf" srcId="{460E9B3D-9F05-F94A-B227-B01DE23F0518}" destId="{25944DC9-311C-054B-A84A-3230919C5A6D}" srcOrd="0" destOrd="0" presId="urn:microsoft.com/office/officeart/2005/8/layout/radial3"/>
    <dgm:cxn modelId="{F34F46F9-513F-4349-AA17-3FCB4088E939}" type="presOf" srcId="{F8C49334-D097-854E-9B20-F199604AB419}" destId="{7C6964C0-AB87-B543-884A-3327D3E5C815}" srcOrd="0" destOrd="0" presId="urn:microsoft.com/office/officeart/2005/8/layout/radial3"/>
    <dgm:cxn modelId="{19E423E1-A854-C246-B7E0-083E9ED5CDB3}" type="presParOf" srcId="{EB3B6D4E-5CE8-3944-8539-8E2A5356D5E9}" destId="{3AEBE679-5699-9D48-AB99-E89A487CE3E6}" srcOrd="0" destOrd="0" presId="urn:microsoft.com/office/officeart/2005/8/layout/radial3"/>
    <dgm:cxn modelId="{D5388721-AB0C-154D-8D6F-042232ADB9A9}" type="presParOf" srcId="{3AEBE679-5699-9D48-AB99-E89A487CE3E6}" destId="{25944DC9-311C-054B-A84A-3230919C5A6D}" srcOrd="0" destOrd="0" presId="urn:microsoft.com/office/officeart/2005/8/layout/radial3"/>
    <dgm:cxn modelId="{E2DB891F-4C0E-0C40-BF88-1249B2702E87}" type="presParOf" srcId="{3AEBE679-5699-9D48-AB99-E89A487CE3E6}" destId="{BFE8A645-5FCA-1A4C-988B-EB99708AB83D}" srcOrd="1" destOrd="0" presId="urn:microsoft.com/office/officeart/2005/8/layout/radial3"/>
    <dgm:cxn modelId="{384C413F-197C-C445-9C09-D1AF7006CEC4}" type="presParOf" srcId="{3AEBE679-5699-9D48-AB99-E89A487CE3E6}" destId="{7C6964C0-AB87-B543-884A-3327D3E5C815}" srcOrd="2" destOrd="0" presId="urn:microsoft.com/office/officeart/2005/8/layout/radial3"/>
    <dgm:cxn modelId="{90E300A8-E277-F04E-B210-15E6D9DEBE7F}" type="presParOf" srcId="{3AEBE679-5699-9D48-AB99-E89A487CE3E6}" destId="{AF50640D-DFEC-9A4C-BFCA-1FE397A41DFE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44DC9-311C-054B-A84A-3230919C5A6D}">
      <dsp:nvSpPr>
        <dsp:cNvPr id="0" name=""/>
        <dsp:cNvSpPr/>
      </dsp:nvSpPr>
      <dsp:spPr>
        <a:xfrm>
          <a:off x="0" y="260815"/>
          <a:ext cx="5012167" cy="440789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alpha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alpha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Avoid Ambiguous Vocabulary</a:t>
          </a:r>
        </a:p>
      </dsp:txBody>
      <dsp:txXfrm>
        <a:off x="734015" y="906337"/>
        <a:ext cx="3544137" cy="3116855"/>
      </dsp:txXfrm>
    </dsp:sp>
    <dsp:sp modelId="{BFE8A645-5FCA-1A4C-988B-EB99708AB83D}">
      <dsp:nvSpPr>
        <dsp:cNvPr id="0" name=""/>
        <dsp:cNvSpPr/>
      </dsp:nvSpPr>
      <dsp:spPr>
        <a:xfrm>
          <a:off x="4648203" y="1295411"/>
          <a:ext cx="3028095" cy="93634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alpha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alpha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No Confusion</a:t>
          </a:r>
        </a:p>
      </dsp:txBody>
      <dsp:txXfrm>
        <a:off x="5091657" y="1432535"/>
        <a:ext cx="2141187" cy="662092"/>
      </dsp:txXfrm>
    </dsp:sp>
    <dsp:sp modelId="{7C6964C0-AB87-B543-884A-3327D3E5C815}">
      <dsp:nvSpPr>
        <dsp:cNvPr id="0" name=""/>
        <dsp:cNvSpPr/>
      </dsp:nvSpPr>
      <dsp:spPr>
        <a:xfrm>
          <a:off x="3627123" y="3657608"/>
          <a:ext cx="4602476" cy="109257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alpha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alpha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Concrete vs. Abstract</a:t>
          </a:r>
        </a:p>
      </dsp:txBody>
      <dsp:txXfrm>
        <a:off x="4301140" y="3817611"/>
        <a:ext cx="3254442" cy="772566"/>
      </dsp:txXfrm>
    </dsp:sp>
    <dsp:sp modelId="{AF50640D-DFEC-9A4C-BFCA-1FE397A41DFE}">
      <dsp:nvSpPr>
        <dsp:cNvPr id="0" name=""/>
        <dsp:cNvSpPr/>
      </dsp:nvSpPr>
      <dsp:spPr>
        <a:xfrm>
          <a:off x="4724405" y="2438390"/>
          <a:ext cx="3035912" cy="9977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alpha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alpha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Irrefutable</a:t>
          </a:r>
        </a:p>
      </dsp:txBody>
      <dsp:txXfrm>
        <a:off x="5169004" y="2584511"/>
        <a:ext cx="2146714" cy="705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9F791-FBBD-4726-9E4E-99C46C63C402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C2865-AFA7-4548-BDF6-03AC18C22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70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B0204-67B9-4415-A62F-F4689D311C59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13390-7989-48C3-B439-1D040BE691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9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Here: plot, setting,</a:t>
            </a:r>
            <a:r>
              <a:rPr lang="en-US" baseline="0" dirty="0"/>
              <a:t> character are separated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COMMON CHALLENGE!!!</a:t>
            </a:r>
          </a:p>
          <a:p>
            <a:r>
              <a:rPr lang="en-US" dirty="0"/>
              <a:t>Avoid vague words such as interesting, </a:t>
            </a:r>
            <a:r>
              <a:rPr lang="en-US" sz="1400" b="1" dirty="0"/>
              <a:t>organized, </a:t>
            </a:r>
            <a:r>
              <a:rPr lang="en-US" dirty="0"/>
              <a:t>well done,</a:t>
            </a:r>
            <a:r>
              <a:rPr lang="en-US" baseline="0" dirty="0"/>
              <a:t> creative, imaginative, sufficient, great, okay….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98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39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 of saying “creative beginning,” this</a:t>
            </a:r>
            <a:r>
              <a:rPr lang="en-US" baseline="0" dirty="0"/>
              <a:t> rubric creator listed creative ways:</a:t>
            </a:r>
          </a:p>
          <a:p>
            <a:r>
              <a:rPr lang="en-US" baseline="0" dirty="0"/>
              <a:t>“Gives details or an amusing fact, a series of questions, a short demonstration, a colorful visual, or a personal reason why topic was picked.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90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1. </a:t>
            </a:r>
            <a:r>
              <a:rPr lang="en-US" dirty="0"/>
              <a:t>What “counts” for quality work</a:t>
            </a:r>
          </a:p>
          <a:p>
            <a:r>
              <a:rPr lang="en-US" b="1" dirty="0"/>
              <a:t>2. </a:t>
            </a:r>
            <a:r>
              <a:rPr lang="en-US" dirty="0"/>
              <a:t>Articulate</a:t>
            </a:r>
            <a:r>
              <a:rPr lang="en-US" baseline="0" dirty="0"/>
              <a:t> gradations of quality: describe the best, worst, and then fill in the middle levels  - but keep them parallel (next slide)</a:t>
            </a:r>
            <a:endParaRPr lang="en-US" dirty="0"/>
          </a:p>
          <a:p>
            <a:r>
              <a:rPr lang="en-US" b="1" dirty="0"/>
              <a:t>3. </a:t>
            </a:r>
            <a:r>
              <a:rPr lang="en-US" dirty="0"/>
              <a:t>Aim for lowest reading level</a:t>
            </a:r>
          </a:p>
          <a:p>
            <a:r>
              <a:rPr lang="en-US" b="1" dirty="0"/>
              <a:t>4. </a:t>
            </a:r>
            <a:r>
              <a:rPr lang="en-US" dirty="0"/>
              <a:t>Performance indicators should be arranged so that the Highest Performance is right</a:t>
            </a:r>
            <a:r>
              <a:rPr lang="en-US" baseline="0" dirty="0"/>
              <a:t> up next to the criteria…student sees the criteria and then sees what an      excellence performance indicator looks like for that criteria.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5. </a:t>
            </a:r>
            <a:r>
              <a:rPr lang="en-US" dirty="0"/>
              <a:t>Lowest score should describe what novice performance/product looks like – not “bad”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16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Don’t combine independent criteria (For example:  “clarity” and “organization”   -- something can be clear but not organized and vice versa.)</a:t>
            </a:r>
          </a:p>
          <a:p>
            <a:r>
              <a:rPr lang="en-US" baseline="0" dirty="0"/>
              <a:t>Measureable = specify what quality (or absence of quality) looks like versus comparatives (“not as thorough as”) or value language (“excellent content”)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30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Avoid wordiness and unnecessarily negative language</a:t>
            </a:r>
          </a:p>
          <a:p>
            <a:r>
              <a:rPr lang="en-US" dirty="0"/>
              <a:t>Behavior</a:t>
            </a:r>
            <a:r>
              <a:rPr lang="en-US" baseline="0" dirty="0"/>
              <a:t> Rubric: </a:t>
            </a:r>
            <a:r>
              <a:rPr lang="en-US" dirty="0"/>
              <a:t>Good</a:t>
            </a:r>
            <a:r>
              <a:rPr lang="en-US" baseline="0" dirty="0"/>
              <a:t> – N</a:t>
            </a:r>
            <a:r>
              <a:rPr lang="en-US" dirty="0"/>
              <a:t>ot</a:t>
            </a:r>
            <a:r>
              <a:rPr lang="en-US" baseline="0" dirty="0"/>
              <a:t> So Good – Just Awful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If a zero is used at all, it should state “ not enough evidence at this point to assess understanding” ---sends the message that performance can be improved.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07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criteria will</a:t>
            </a:r>
            <a:r>
              <a:rPr lang="en-US" baseline="0" dirty="0"/>
              <a:t> satisfy or exemplify this benchmark?</a:t>
            </a:r>
          </a:p>
          <a:p>
            <a:r>
              <a:rPr lang="en-US" baseline="0" dirty="0"/>
              <a:t>1. Analyze is the key verb….so it must be addressed in the criteria.</a:t>
            </a:r>
          </a:p>
          <a:p>
            <a:r>
              <a:rPr lang="en-US" baseline="0" dirty="0"/>
              <a:t>2. Interconnectedness of environment and human activities</a:t>
            </a:r>
          </a:p>
          <a:p>
            <a:r>
              <a:rPr lang="en-US" baseline="0" dirty="0"/>
              <a:t>3. Impact</a:t>
            </a:r>
          </a:p>
          <a:p>
            <a:r>
              <a:rPr lang="en-US" baseline="0" dirty="0"/>
              <a:t>4. Technology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65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</a:t>
            </a:r>
            <a:r>
              <a:rPr lang="en-US" baseline="0" dirty="0"/>
              <a:t> amplify the learning leverage of rubrics because they concretely and visually demonstrate the gradations of quality –what makes the good one good and the poor one poor?</a:t>
            </a:r>
          </a:p>
          <a:p>
            <a:r>
              <a:rPr lang="en-US" baseline="0" dirty="0"/>
              <a:t>Samples help student “see” the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70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Your </a:t>
            </a:r>
            <a:r>
              <a:rPr lang="en-US" dirty="0"/>
              <a:t>students have received</a:t>
            </a:r>
            <a:r>
              <a:rPr lang="en-US" i="1" dirty="0"/>
              <a:t> your </a:t>
            </a:r>
            <a:r>
              <a:rPr lang="en-US" dirty="0"/>
              <a:t>instruction.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0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87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</a:t>
            </a:r>
            <a:r>
              <a:rPr lang="en-US" baseline="0" dirty="0"/>
              <a:t> students to self-assess their own progress using </a:t>
            </a:r>
            <a:r>
              <a:rPr lang="en-US" baseline="0"/>
              <a:t>the rubric AND MAKE IMPROVEMENTS ACCORDINGLY.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37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Lowest score should describe what novice performance/product looks like – not “bad”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43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Unsatisfactory = students not aware of assessment criteria; little/no monitoring of student learning; feedback is poor/absent; no self/peer assessment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 = students partially aware of assessment criteria; monitor student learning for class as a whole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questions/assessments rarely used to diagnose evidence of learning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feedback is general; few students assess own work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Proficient = students appear aware of assessment criteria; monitors student learning for groups of students; questions/assessments regularly used; feedback to groups accurate and specific; some students self-assess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Distinguished =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 fully integrated &amp; extensive use of formative assessment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students aware (and contributed to?) assessment criteria; questions/assessments used regularly by individual students; variety of forms of feedback advances learning; students self-assess and monitor own progress;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successfully differentiates instruction to address individual students’ misunderstandings.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61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469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Weighted values</a:t>
            </a:r>
            <a:r>
              <a:rPr lang="en-US" baseline="0" dirty="0"/>
              <a:t> in the levels of performance with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Weighted</a:t>
            </a:r>
            <a:r>
              <a:rPr lang="en-US" baseline="0" dirty="0"/>
              <a:t> criteria and levels of performance with points/percentages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58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94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163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7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rubric</a:t>
            </a:r>
            <a:r>
              <a:rPr lang="en-US" baseline="0" dirty="0"/>
              <a:t> is a criterion-referenced tool. (Norm-referenced compares one individual’s performance to another’s performance.)</a:t>
            </a:r>
          </a:p>
          <a:p>
            <a:r>
              <a:rPr lang="en-US" baseline="0" dirty="0"/>
              <a:t>“Did student meet the criteria for level X of the rubric?”  rather than  “How well did this student do compared to other students?”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Parallel = each detail</a:t>
            </a:r>
            <a:r>
              <a:rPr lang="en-US" baseline="0" dirty="0"/>
              <a:t> mentioned in all performance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19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standard.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652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Texture, taste,</a:t>
            </a:r>
            <a:r>
              <a:rPr lang="en-US" baseline="0" dirty="0"/>
              <a:t> number of chocolate chips, richness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973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Delicious,</a:t>
            </a:r>
            <a:r>
              <a:rPr lang="en-US" baseline="0" dirty="0"/>
              <a:t> Tasty, Edible, Not Yet Edible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852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40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958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Content</a:t>
            </a:r>
            <a:r>
              <a:rPr lang="en-US" baseline="0" dirty="0"/>
              <a:t> represent best thinking about what it means to perform well?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Content on rubric align with learning targets?</a:t>
            </a:r>
          </a:p>
          <a:p>
            <a:pPr>
              <a:buFont typeface="Arial" pitchFamily="34" charset="0"/>
              <a:buNone/>
            </a:pPr>
            <a:endParaRPr lang="en-US" baseline="0" dirty="0"/>
          </a:p>
          <a:p>
            <a:pPr>
              <a:buFont typeface="Arial" pitchFamily="34" charset="0"/>
              <a:buNone/>
            </a:pPr>
            <a:r>
              <a:rPr lang="en-US" baseline="0" dirty="0"/>
              <a:t>Criteria: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Is number of criteria appropriate for complexity of task?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Are descriptors organized well?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Does relative emphasis represent relative importance?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Is contribution of criterion clear?</a:t>
            </a:r>
          </a:p>
          <a:p>
            <a:pPr>
              <a:buFont typeface="Arial" pitchFamily="34" charset="0"/>
              <a:buNone/>
            </a:pPr>
            <a:endParaRPr lang="en-US" baseline="0" dirty="0"/>
          </a:p>
          <a:p>
            <a:pPr>
              <a:buFont typeface="Arial" pitchFamily="34" charset="0"/>
              <a:buNone/>
            </a:pPr>
            <a:r>
              <a:rPr lang="en-US" baseline="0" dirty="0"/>
              <a:t>Levels Defined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Features of quality work well defined?</a:t>
            </a:r>
          </a:p>
          <a:p>
            <a:pPr>
              <a:buFont typeface="Arial" pitchFamily="34" charset="0"/>
              <a:buNone/>
            </a:pPr>
            <a:endParaRPr lang="en-US" baseline="0" dirty="0"/>
          </a:p>
          <a:p>
            <a:pPr>
              <a:buFont typeface="Arial" pitchFamily="34" charset="0"/>
              <a:buNone/>
            </a:pPr>
            <a:r>
              <a:rPr lang="en-US" baseline="0" dirty="0"/>
              <a:t>Levels Parallel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Parallel language across performance levels?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910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500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87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Shap-pwee</a:t>
            </a:r>
            <a:r>
              <a:rPr lang="en-US" dirty="0"/>
              <a:t> – nationally recognized expert on formative assessment; Vice President</a:t>
            </a:r>
            <a:r>
              <a:rPr lang="en-US" baseline="0" dirty="0"/>
              <a:t> of Pearson Assessment Training Institute</a:t>
            </a:r>
            <a:endParaRPr lang="en-US" dirty="0"/>
          </a:p>
          <a:p>
            <a:r>
              <a:rPr lang="en-US" dirty="0"/>
              <a:t>Timothy </a:t>
            </a:r>
            <a:r>
              <a:rPr lang="en-US" dirty="0" err="1"/>
              <a:t>Brophy</a:t>
            </a:r>
            <a:r>
              <a:rPr lang="en-US" dirty="0"/>
              <a:t> –Professor</a:t>
            </a:r>
            <a:r>
              <a:rPr lang="en-US" baseline="0" dirty="0"/>
              <a:t> of Institutional Assessment at Ohio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07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Shap-pwee</a:t>
            </a:r>
            <a:endParaRPr lang="en-US" dirty="0"/>
          </a:p>
          <a:p>
            <a:r>
              <a:rPr lang="en-US" dirty="0"/>
              <a:t>Rick </a:t>
            </a:r>
            <a:r>
              <a:rPr lang="en-US" dirty="0" err="1"/>
              <a:t>Stiggins</a:t>
            </a:r>
            <a:r>
              <a:rPr lang="en-US" dirty="0"/>
              <a:t> – </a:t>
            </a:r>
            <a:r>
              <a:rPr lang="en-US"/>
              <a:t>founder of Assessment</a:t>
            </a:r>
            <a:r>
              <a:rPr lang="en-US" baseline="0"/>
              <a:t> </a:t>
            </a:r>
            <a:r>
              <a:rPr lang="en-US" baseline="0" dirty="0"/>
              <a:t>Training Institute (ATI)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3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Helps both teachers and students</a:t>
            </a:r>
          </a:p>
          <a:p>
            <a:r>
              <a:rPr lang="en-US" dirty="0"/>
              <a:t>Grade consistently = reliability</a:t>
            </a:r>
          </a:p>
          <a:p>
            <a:r>
              <a:rPr lang="en-US" dirty="0"/>
              <a:t>Aligned to standards = validity (measure</a:t>
            </a:r>
            <a:r>
              <a:rPr lang="en-US" baseline="0" dirty="0"/>
              <a:t> what it purports to measure)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Performance/behavior/product</a:t>
            </a:r>
            <a:r>
              <a:rPr lang="en-US" baseline="0" dirty="0"/>
              <a:t> broken down into its component parts, evaluating and rating each part.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Holistic provides an overview of achievement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51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Here:</a:t>
            </a:r>
            <a:r>
              <a:rPr lang="en-US" baseline="0" dirty="0"/>
              <a:t> Plot, setting, and character are combined.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3390-7989-48C3-B439-1D040BE691A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A4E-6333-4B7B-AC8C-9E08C5E3D425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2BF0-FA23-4119-B936-5ACC78747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A4E-6333-4B7B-AC8C-9E08C5E3D425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2BF0-FA23-4119-B936-5ACC78747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A4E-6333-4B7B-AC8C-9E08C5E3D425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2BF0-FA23-4119-B936-5ACC78747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A4E-6333-4B7B-AC8C-9E08C5E3D425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2BF0-FA23-4119-B936-5ACC78747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A4E-6333-4B7B-AC8C-9E08C5E3D425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872BF0-FA23-4119-B936-5ACC78747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A4E-6333-4B7B-AC8C-9E08C5E3D425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2BF0-FA23-4119-B936-5ACC78747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A4E-6333-4B7B-AC8C-9E08C5E3D425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2BF0-FA23-4119-B936-5ACC78747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A4E-6333-4B7B-AC8C-9E08C5E3D425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2BF0-FA23-4119-B936-5ACC78747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A4E-6333-4B7B-AC8C-9E08C5E3D425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2BF0-FA23-4119-B936-5ACC78747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A4E-6333-4B7B-AC8C-9E08C5E3D425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2BF0-FA23-4119-B936-5ACC78747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A4E-6333-4B7B-AC8C-9E08C5E3D425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2BF0-FA23-4119-B936-5ACC78747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D50A4E-6333-4B7B-AC8C-9E08C5E3D425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872BF0-FA23-4119-B936-5ACC78747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/>
              <a:t>Creating and Using Rubrics </a:t>
            </a:r>
          </a:p>
        </p:txBody>
      </p:sp>
      <p:pic>
        <p:nvPicPr>
          <p:cNvPr id="4" name="Picture 3" descr="rubric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971800"/>
            <a:ext cx="5835344" cy="2438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Analytic Rubric</a:t>
            </a:r>
            <a:br>
              <a:rPr lang="en-US" dirty="0"/>
            </a:br>
            <a:r>
              <a:rPr lang="en-US" dirty="0"/>
              <a:t>(Fiction-Writing)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742328"/>
              </p:ext>
            </p:extLst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Criteria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Excellent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(94-100%)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On-Track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(86-93%)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Emerging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(76-85%)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Off-Track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(&lt;76%)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PLOT: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What &amp; Why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Both plot parts (what</a:t>
                      </a:r>
                      <a:r>
                        <a:rPr lang="en-US" sz="1200" baseline="0" dirty="0"/>
                        <a:t> and why) </a:t>
                      </a:r>
                      <a:r>
                        <a:rPr lang="en-US" sz="1200" dirty="0"/>
                        <a:t>are fully developed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with much descriptive detail</a:t>
                      </a:r>
                      <a:r>
                        <a:rPr lang="en-US" sz="1200" dirty="0"/>
                        <a:t>.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One of the plot parts is fully developed and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The less developed part is at least addressed.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Both plot parts are addressed but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 Not fully developed.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/>
                        <a:t>Neither plot parts are fully developed.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SETTING: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When &amp; Where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Both setting parts are fully developed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with much descriptive</a:t>
                      </a:r>
                      <a:r>
                        <a:rPr lang="en-US" sz="1200" b="1" baseline="0" dirty="0">
                          <a:solidFill>
                            <a:srgbClr val="FF0000"/>
                          </a:solidFill>
                        </a:rPr>
                        <a:t> detail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One of the setting parts is fully developed</a:t>
                      </a:r>
                      <a:r>
                        <a:rPr lang="en-US" sz="1200" baseline="0" dirty="0"/>
                        <a:t> and</a:t>
                      </a:r>
                      <a:endParaRPr lang="en-US" sz="1200" dirty="0"/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The less developed part is at least addressed.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Both setting parts of the story are addressed but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Not fully developed.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Neither setting parts are developed.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CHARACTERS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Who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Described by behavior, appearance, personality, and character traits.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The main characters are fully developed with much descriptive detail.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The reader has a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vivid </a:t>
                      </a:r>
                      <a:r>
                        <a:rPr lang="en-US" sz="1200" dirty="0"/>
                        <a:t>image of the characters.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The main characters are developed with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Some descriptive detail.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The reader has a vague idea of the characters.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The main characters are identified by name only.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None of the characters are developed or named.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706562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#1 Guideline for Constructing Effective Rubrics: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132322"/>
              </p:ext>
            </p:extLst>
          </p:nvPr>
        </p:nvGraphicFramePr>
        <p:xfrm>
          <a:off x="568840" y="1755973"/>
          <a:ext cx="8229600" cy="501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confusion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74" y="20839"/>
            <a:ext cx="2265162" cy="226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9016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vs. 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sz="3600" b="1" dirty="0"/>
              <a:t>Key question to ask yourself:</a:t>
            </a:r>
          </a:p>
          <a:p>
            <a:pPr marL="137160" indent="0" algn="ctr">
              <a:buNone/>
            </a:pPr>
            <a:r>
              <a:rPr lang="en-US" sz="4800" b="1" dirty="0"/>
              <a:t>What does it look like?</a:t>
            </a:r>
          </a:p>
          <a:p>
            <a:endParaRPr lang="en-US" sz="4000" b="1" dirty="0"/>
          </a:p>
          <a:p>
            <a:r>
              <a:rPr lang="en-US" sz="4000" b="1" dirty="0"/>
              <a:t>Organized:</a:t>
            </a:r>
          </a:p>
          <a:p>
            <a:pPr lvl="2"/>
            <a:r>
              <a:rPr lang="en-US" sz="3200" b="1" dirty="0"/>
              <a:t>Sharply focused thesis, topic sentences clearly connected to thesis, logical ordering of paragraphs, conclusion ends with clincher.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49" y="2895600"/>
            <a:ext cx="1930629" cy="16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03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Elusive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/>
          </a:bodyPr>
          <a:lstStyle/>
          <a:p>
            <a:r>
              <a:rPr lang="en-US" sz="3600" b="1" dirty="0"/>
              <a:t>Discuss what the term looks like</a:t>
            </a:r>
          </a:p>
          <a:p>
            <a:pPr lvl="2"/>
            <a:r>
              <a:rPr lang="en-US" sz="2800" b="1" dirty="0"/>
              <a:t>For example, what does “creative beginning” mean for a speech?</a:t>
            </a:r>
          </a:p>
          <a:p>
            <a:r>
              <a:rPr lang="en-US" sz="3600" b="1" dirty="0"/>
              <a:t>List ways the elusive term can be met</a:t>
            </a:r>
          </a:p>
        </p:txBody>
      </p:sp>
      <p:pic>
        <p:nvPicPr>
          <p:cNvPr id="4" name="Picture 3" descr="Screen Shot 2015-09-30 at 1.44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62400"/>
            <a:ext cx="887302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4736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Guideline #2: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4800" b="1" dirty="0"/>
              <a:t>Define quality with clarity and precision.</a:t>
            </a:r>
          </a:p>
          <a:p>
            <a:r>
              <a:rPr lang="en-US" sz="3200" b="1" dirty="0"/>
              <a:t>Gradations of quality</a:t>
            </a:r>
          </a:p>
          <a:p>
            <a:pPr lvl="1"/>
            <a:r>
              <a:rPr lang="en-US" b="1" dirty="0"/>
              <a:t>Highest performance on LEFT!</a:t>
            </a:r>
          </a:p>
          <a:p>
            <a:r>
              <a:rPr lang="en-US" sz="3200" b="1" dirty="0"/>
              <a:t>Clear language</a:t>
            </a:r>
          </a:p>
          <a:p>
            <a:r>
              <a:rPr lang="en-US" sz="3200" b="1" dirty="0"/>
              <a:t>Low reading level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743200"/>
            <a:ext cx="310214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53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Guideline #3: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029200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en-US" sz="4800" b="1" dirty="0"/>
              <a:t>Criteria should be: </a:t>
            </a:r>
          </a:p>
          <a:p>
            <a:pPr marL="137160" indent="0">
              <a:buNone/>
            </a:pPr>
            <a:r>
              <a:rPr lang="en-US" sz="4000" b="1" i="1" dirty="0">
                <a:solidFill>
                  <a:srgbClr val="85B2F6"/>
                </a:solidFill>
              </a:rPr>
              <a:t>Measureable</a:t>
            </a:r>
            <a:r>
              <a:rPr lang="en-US" sz="4000" b="1" dirty="0"/>
              <a:t> </a:t>
            </a:r>
          </a:p>
          <a:p>
            <a:pPr lvl="2"/>
            <a:r>
              <a:rPr lang="en-US" sz="3200" b="1" dirty="0"/>
              <a:t>specify quality versus  	     	 	comparatives (“not as thorough as”)    	value language (“excellent content”)</a:t>
            </a:r>
          </a:p>
          <a:p>
            <a:pPr marL="137160" indent="0">
              <a:buNone/>
            </a:pPr>
            <a:r>
              <a:rPr lang="en-US" sz="4000" b="1" i="1" dirty="0">
                <a:solidFill>
                  <a:schemeClr val="tx2">
                    <a:lumMod val="90000"/>
                  </a:schemeClr>
                </a:solidFill>
              </a:rPr>
              <a:t>Independent  </a:t>
            </a:r>
          </a:p>
          <a:p>
            <a:pPr marL="137160" lvl="2" indent="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sz="4000" b="1" i="1" dirty="0">
                <a:solidFill>
                  <a:schemeClr val="tx2">
                    <a:lumMod val="90000"/>
                  </a:schemeClr>
                </a:solidFill>
              </a:rPr>
              <a:t>	</a:t>
            </a:r>
            <a:r>
              <a:rPr lang="en-US" sz="3200" b="1" dirty="0"/>
              <a:t>Don’t combine: “clarity” &amp; “organization”</a:t>
            </a:r>
            <a:endParaRPr lang="en-US" sz="4000" b="1" i="1" dirty="0">
              <a:solidFill>
                <a:schemeClr val="tx2">
                  <a:lumMod val="90000"/>
                </a:schemeClr>
              </a:solidFill>
            </a:endParaRPr>
          </a:p>
          <a:p>
            <a:pPr marL="137160" indent="0">
              <a:buNone/>
            </a:pPr>
            <a:r>
              <a:rPr lang="en-US" sz="4000" b="1" i="1" dirty="0">
                <a:solidFill>
                  <a:schemeClr val="tx2">
                    <a:lumMod val="90000"/>
                  </a:schemeClr>
                </a:solidFill>
              </a:rPr>
              <a:t>Limited in Number </a:t>
            </a:r>
            <a:endParaRPr lang="en-US" sz="4000" b="1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07" y="930"/>
            <a:ext cx="2321932" cy="17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98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Guideline #4: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en-US" sz="5400" b="1" dirty="0"/>
          </a:p>
          <a:p>
            <a:pPr marL="137160" indent="0">
              <a:buNone/>
            </a:pPr>
            <a:r>
              <a:rPr lang="en-US" sz="5400" b="1" dirty="0"/>
              <a:t>Be concise &amp;</a:t>
            </a:r>
          </a:p>
          <a:p>
            <a:pPr marL="137160" indent="0">
              <a:buNone/>
            </a:pPr>
            <a:r>
              <a:rPr lang="en-US" sz="5400" b="1" dirty="0"/>
              <a:t>focus on the positive</a:t>
            </a:r>
          </a:p>
        </p:txBody>
      </p:sp>
      <p:pic>
        <p:nvPicPr>
          <p:cNvPr id="4" name="Picture 3" descr="positiv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3810000" cy="2868533"/>
          </a:xfrm>
          <a:prstGeom prst="rect">
            <a:avLst/>
          </a:prstGeom>
        </p:spPr>
      </p:pic>
      <p:pic>
        <p:nvPicPr>
          <p:cNvPr id="5" name="Picture 4" descr="Screen Shot 2015-09-30 at 1.49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71376" cy="1232633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5400000">
            <a:off x="4629912" y="5352288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6730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Guideline #5: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09160"/>
          </a:xfrm>
        </p:spPr>
        <p:txBody>
          <a:bodyPr>
            <a:normAutofit/>
          </a:bodyPr>
          <a:lstStyle/>
          <a:p>
            <a:r>
              <a:rPr lang="en-US" sz="4000" b="1" dirty="0"/>
              <a:t>Criteria/Benchmark Alignment</a:t>
            </a:r>
          </a:p>
        </p:txBody>
      </p:sp>
      <p:pic>
        <p:nvPicPr>
          <p:cNvPr id="4" name="Picture 3" descr="Screen Shot 2015-10-01 at 12.41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3400"/>
            <a:ext cx="9053201" cy="1435100"/>
          </a:xfrm>
          <a:prstGeom prst="rect">
            <a:avLst/>
          </a:prstGeom>
        </p:spPr>
      </p:pic>
      <p:pic>
        <p:nvPicPr>
          <p:cNvPr id="5" name="Picture 4" descr="Screen Shot 2015-10-01 at 12.39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661"/>
            <a:ext cx="9144000" cy="1150082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 bwMode="auto">
          <a:xfrm rot="18944986">
            <a:off x="5784313" y="3305359"/>
            <a:ext cx="1240551" cy="484632"/>
          </a:xfrm>
          <a:prstGeom prst="leftArrow">
            <a:avLst/>
          </a:prstGeom>
          <a:solidFill>
            <a:srgbClr val="11D1C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9421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Guideline #6: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5029200" cy="4709160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/>
              <a:t>Gather examples that exemplify the quality levels.</a:t>
            </a:r>
          </a:p>
          <a:p>
            <a:pPr lvl="2"/>
            <a:r>
              <a:rPr lang="en-US" sz="3000" b="1" dirty="0"/>
              <a:t>Models the different performance levels</a:t>
            </a:r>
          </a:p>
          <a:p>
            <a:pPr lvl="2"/>
            <a:r>
              <a:rPr lang="en-US" sz="3000" b="1" dirty="0"/>
              <a:t>What makes the “good one good” and the “better one better”</a:t>
            </a:r>
            <a:endParaRPr lang="en-US" sz="4000" b="1" dirty="0"/>
          </a:p>
          <a:p>
            <a:r>
              <a:rPr lang="en-US" sz="4000" b="1" dirty="0"/>
              <a:t>Exemplars of top quality.</a:t>
            </a: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447800"/>
            <a:ext cx="3022600" cy="2215035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962400"/>
            <a:ext cx="2266233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5204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Guideline #7: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4000" b="1" dirty="0"/>
              <a:t>            Caution: </a:t>
            </a:r>
          </a:p>
          <a:p>
            <a:pPr marL="137160" indent="0">
              <a:buNone/>
            </a:pPr>
            <a:r>
              <a:rPr lang="en-US" sz="4000" b="1" dirty="0"/>
              <a:t>Generic or “Canned” Rubrics</a:t>
            </a:r>
          </a:p>
          <a:p>
            <a:pPr marL="137160" indent="0">
              <a:buNone/>
            </a:pPr>
            <a:endParaRPr lang="en-US" sz="4000" b="1" dirty="0"/>
          </a:p>
          <a:p>
            <a:pPr lvl="2"/>
            <a:r>
              <a:rPr lang="en-US" sz="3200" b="1" dirty="0"/>
              <a:t>Carefully consider their quality and appropriateness for your standards, goals, learning targets, instruction, students, etc.</a:t>
            </a:r>
          </a:p>
        </p:txBody>
      </p:sp>
      <p:pic>
        <p:nvPicPr>
          <p:cNvPr id="4" name="Picture 3" descr="ca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76400"/>
            <a:ext cx="1216983" cy="1828800"/>
          </a:xfrm>
          <a:prstGeom prst="rect">
            <a:avLst/>
          </a:prstGeom>
        </p:spPr>
      </p:pic>
      <p:pic>
        <p:nvPicPr>
          <p:cNvPr id="5" name="Picture 4" descr="cau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129462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031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Learning Target: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4000" b="1" dirty="0"/>
              <a:t>I can create a best practice rubric using parallel, unambiguous criteria that will facilitate the learning process, provide meaningful feedback, and measure student performance in an effective and efficient manner.</a:t>
            </a:r>
          </a:p>
        </p:txBody>
      </p:sp>
      <p:pic>
        <p:nvPicPr>
          <p:cNvPr id="5" name="Picture 4" descr="L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63" y="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9562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Guideline #8: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sz="4000" b="1" dirty="0"/>
              <a:t>Involve Students in Rubrics</a:t>
            </a:r>
          </a:p>
          <a:p>
            <a:r>
              <a:rPr lang="en-US" b="1" dirty="0"/>
              <a:t>Student Self-Assessments and Peer Assessments</a:t>
            </a:r>
          </a:p>
          <a:p>
            <a:pPr lvl="2"/>
            <a:r>
              <a:rPr lang="en-US" b="1" dirty="0"/>
              <a:t>Assess own progress and make improvements accordingly</a:t>
            </a:r>
          </a:p>
          <a:p>
            <a:r>
              <a:rPr lang="en-US" b="1" dirty="0"/>
              <a:t>Include students in creating rubrics</a:t>
            </a:r>
          </a:p>
          <a:p>
            <a:pPr lvl="3"/>
            <a:r>
              <a:rPr lang="en-US" sz="2800" b="1" dirty="0"/>
              <a:t>Consider using the “I” descriptors</a:t>
            </a:r>
          </a:p>
          <a:p>
            <a:pPr lvl="6"/>
            <a:r>
              <a:rPr lang="en-US" sz="2600" b="1" dirty="0"/>
              <a:t>“I consistently followed MLA documentation format.”</a:t>
            </a:r>
          </a:p>
          <a:p>
            <a:pPr lvl="6"/>
            <a:endParaRPr lang="en-US" b="1" dirty="0"/>
          </a:p>
          <a:p>
            <a:r>
              <a:rPr lang="en-US" sz="3200" b="1" dirty="0"/>
              <a:t>When do you give the rubric to your students?</a:t>
            </a:r>
          </a:p>
          <a:p>
            <a:pPr marL="1170432" lvl="3" indent="0">
              <a:buNone/>
            </a:pPr>
            <a:endParaRPr lang="en-US" dirty="0"/>
          </a:p>
          <a:p>
            <a:pPr marL="1581912" lvl="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072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Guideline #9: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sz="4400" b="1" dirty="0"/>
              <a:t>Performance Levels</a:t>
            </a:r>
          </a:p>
          <a:p>
            <a:pPr lvl="1"/>
            <a:r>
              <a:rPr lang="en-US" sz="3200" b="1" dirty="0">
                <a:solidFill>
                  <a:srgbClr val="85B2F6"/>
                </a:solidFill>
              </a:rPr>
              <a:t>Define poles and work inward</a:t>
            </a:r>
          </a:p>
          <a:p>
            <a:pPr lvl="3"/>
            <a:r>
              <a:rPr lang="en-US" sz="2400" b="1" dirty="0"/>
              <a:t>Create continuum between least and most</a:t>
            </a:r>
          </a:p>
          <a:p>
            <a:pPr lvl="1"/>
            <a:r>
              <a:rPr lang="en-US" sz="3200" b="1" dirty="0">
                <a:solidFill>
                  <a:srgbClr val="85B2F6"/>
                </a:solidFill>
              </a:rPr>
              <a:t>Parallel descriptions</a:t>
            </a:r>
          </a:p>
          <a:p>
            <a:pPr lvl="3"/>
            <a:r>
              <a:rPr lang="en-US" sz="2400" b="1" dirty="0"/>
              <a:t>List skills/traits/outcome expectations consistently across levels</a:t>
            </a:r>
          </a:p>
          <a:p>
            <a:pPr lvl="1"/>
            <a:r>
              <a:rPr lang="en-US" sz="3200" b="1" dirty="0">
                <a:solidFill>
                  <a:srgbClr val="85B2F6"/>
                </a:solidFill>
              </a:rPr>
              <a:t>Aim for even number  </a:t>
            </a:r>
            <a:r>
              <a:rPr lang="en-US" sz="3200" b="1" dirty="0"/>
              <a:t>- </a:t>
            </a:r>
          </a:p>
          <a:p>
            <a:pPr lvl="3"/>
            <a:r>
              <a:rPr lang="en-US" sz="2400" b="1" dirty="0"/>
              <a:t>4 to 6 recommended (</a:t>
            </a:r>
            <a:r>
              <a:rPr lang="en-US" sz="2400" b="1" dirty="0" err="1"/>
              <a:t>Brophy</a:t>
            </a:r>
            <a:r>
              <a:rPr lang="en-US" sz="2400" b="1" dirty="0"/>
              <a:t> recommends 4)</a:t>
            </a:r>
          </a:p>
          <a:p>
            <a:pPr lvl="3"/>
            <a:r>
              <a:rPr lang="en-US" sz="2400" b="1" dirty="0"/>
              <a:t>Requires a decision between “almost there” and “bare bones”</a:t>
            </a: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99" y="0"/>
            <a:ext cx="254327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6044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Charlotte 3D: </a:t>
            </a:r>
            <a:br>
              <a:rPr lang="en-US" dirty="0"/>
            </a:br>
            <a:r>
              <a:rPr lang="en-US" dirty="0"/>
              <a:t>Using Assessment in Instruction</a:t>
            </a:r>
          </a:p>
        </p:txBody>
      </p:sp>
      <p:pic>
        <p:nvPicPr>
          <p:cNvPr id="5" name="Picture 4" descr="Screen Shot 2015-10-01 at 3.24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" y="1371600"/>
            <a:ext cx="9144000" cy="2071380"/>
          </a:xfrm>
          <a:prstGeom prst="rect">
            <a:avLst/>
          </a:prstGeom>
        </p:spPr>
      </p:pic>
      <p:pic>
        <p:nvPicPr>
          <p:cNvPr id="6" name="Picture 5" descr="Screen Shot 2015-10-01 at 3.24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9144000" cy="327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8309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489359"/>
              </p:ext>
            </p:extLst>
          </p:nvPr>
        </p:nvGraphicFramePr>
        <p:xfrm>
          <a:off x="228600" y="152400"/>
          <a:ext cx="8534400" cy="589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6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7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47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err="1"/>
                    </a:p>
                    <a:p>
                      <a:r>
                        <a:rPr lang="en-US" dirty="0" err="1"/>
                        <a:t>Unsatis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Basic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Proficient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Distinguished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728">
                <a:tc>
                  <a:txBody>
                    <a:bodyPr/>
                    <a:lstStyle/>
                    <a:p>
                      <a:r>
                        <a:rPr lang="en-US" dirty="0"/>
                        <a:t>Assessment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Students</a:t>
                      </a:r>
                      <a:r>
                        <a:rPr lang="en-US" baseline="0" dirty="0"/>
                        <a:t> not aware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Partially</a:t>
                      </a:r>
                      <a:r>
                        <a:rPr lang="en-US" baseline="0" dirty="0"/>
                        <a:t> aware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Aware and contribute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728">
                <a:tc>
                  <a:txBody>
                    <a:bodyPr/>
                    <a:lstStyle/>
                    <a:p>
                      <a:r>
                        <a:rPr lang="en-US" dirty="0"/>
                        <a:t>Ques./assess to diagnose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Rarely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Regularly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Regularly</a:t>
                      </a:r>
                      <a:r>
                        <a:rPr lang="en-US" baseline="0" dirty="0"/>
                        <a:t> used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3898">
                <a:tc>
                  <a:txBody>
                    <a:bodyPr/>
                    <a:lstStyle/>
                    <a:p>
                      <a:r>
                        <a:rPr lang="en-US" dirty="0"/>
                        <a:t>Monitor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Little/no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as whole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Groups of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Students monitor own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680">
                <a:tc>
                  <a:txBody>
                    <a:bodyPr/>
                    <a:lstStyle/>
                    <a:p>
                      <a:r>
                        <a:rPr lang="en-US" dirty="0"/>
                        <a:t>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Poor/absent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Accurate/specific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Variety &amp; advances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680">
                <a:tc>
                  <a:txBody>
                    <a:bodyPr/>
                    <a:lstStyle/>
                    <a:p>
                      <a:r>
                        <a:rPr lang="en-US" dirty="0"/>
                        <a:t>Students self-assess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Self-assess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Extensive formatives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2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Successful differentiation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3412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 Rubric</a:t>
            </a:r>
            <a:br>
              <a:rPr lang="en-US" dirty="0"/>
            </a:br>
            <a:r>
              <a:rPr lang="en-US" sz="3100" dirty="0"/>
              <a:t>(Oral Presentation)</a:t>
            </a:r>
            <a:br>
              <a:rPr lang="en-US" sz="3100" dirty="0"/>
            </a:br>
            <a:r>
              <a:rPr lang="en-US" sz="1600" dirty="0"/>
              <a:t>(Assigning </a:t>
            </a:r>
            <a:r>
              <a:rPr lang="en-US" sz="1600" i="1" dirty="0"/>
              <a:t>Weighted</a:t>
            </a:r>
            <a:r>
              <a:rPr lang="en-US" sz="1600" dirty="0"/>
              <a:t> Values to Levels of Performance Using </a:t>
            </a:r>
            <a:r>
              <a:rPr lang="en-US" sz="1600" i="1" dirty="0"/>
              <a:t>Points</a:t>
            </a:r>
            <a:r>
              <a:rPr lang="en-US" sz="1600" dirty="0"/>
              <a:t>)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93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1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Exemplary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Satisfactory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Below Expectations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dirty="0"/>
                        <a:t>(7-8 pts.)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dirty="0"/>
                        <a:t>(5-6 pts.)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dirty="0"/>
                        <a:t>(0-4 pts.)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Content</a:t>
                      </a:r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dirty="0"/>
                        <a:t>(12-13 pts.)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dirty="0"/>
                        <a:t>(9-11 pts.)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dirty="0"/>
                        <a:t>(0-8 pts.)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Delivery</a:t>
                      </a:r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dirty="0"/>
                        <a:t>(8-9 pts.)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dirty="0"/>
                        <a:t>(6-7 pts.)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dirty="0"/>
                        <a:t>(0-5 pts.)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Total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___/30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 Rubric</a:t>
            </a:r>
            <a:br>
              <a:rPr lang="en-US" dirty="0"/>
            </a:br>
            <a:r>
              <a:rPr lang="en-US" sz="3100" dirty="0"/>
              <a:t>(Oral Presentation)</a:t>
            </a:r>
            <a:br>
              <a:rPr lang="en-US" sz="7200" dirty="0"/>
            </a:br>
            <a:r>
              <a:rPr lang="en-US" sz="1600" dirty="0"/>
              <a:t>(Assigning </a:t>
            </a:r>
            <a:r>
              <a:rPr lang="en-US" sz="1600" i="1" dirty="0"/>
              <a:t>Weighted</a:t>
            </a:r>
            <a:r>
              <a:rPr lang="en-US" sz="1600" dirty="0"/>
              <a:t> Values to Levels of Performance Using </a:t>
            </a:r>
            <a:r>
              <a:rPr lang="en-US" sz="1600" i="1" dirty="0"/>
              <a:t>Percents</a:t>
            </a:r>
            <a:r>
              <a:rPr lang="en-US" sz="1600" dirty="0"/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31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Exemplary</a:t>
                      </a:r>
                    </a:p>
                    <a:p>
                      <a:pPr algn="ctr"/>
                      <a:r>
                        <a:rPr lang="en-US" dirty="0"/>
                        <a:t>(92-100%)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Satisfactory</a:t>
                      </a:r>
                    </a:p>
                    <a:p>
                      <a:pPr algn="ctr"/>
                      <a:r>
                        <a:rPr lang="en-US" dirty="0"/>
                        <a:t>(83-91</a:t>
                      </a:r>
                      <a:r>
                        <a:rPr lang="en-US" baseline="0" dirty="0"/>
                        <a:t> 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Below Expectations</a:t>
                      </a:r>
                    </a:p>
                    <a:p>
                      <a:pPr algn="ctr"/>
                      <a:r>
                        <a:rPr lang="en-US" dirty="0"/>
                        <a:t>(&lt;83%)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Organization</a:t>
                      </a:r>
                    </a:p>
                    <a:p>
                      <a:pPr algn="ctr"/>
                      <a:r>
                        <a:rPr lang="en-US" dirty="0"/>
                        <a:t>(30 pts.)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Content</a:t>
                      </a:r>
                    </a:p>
                    <a:p>
                      <a:pPr algn="ctr"/>
                      <a:r>
                        <a:rPr lang="en-US" dirty="0"/>
                        <a:t>(30 pts.)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Delivery</a:t>
                      </a:r>
                    </a:p>
                    <a:p>
                      <a:pPr algn="ctr"/>
                      <a:r>
                        <a:rPr lang="en-US" dirty="0"/>
                        <a:t>(40 pts.)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Total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__/100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Oral Presentation Rubric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390200"/>
              </p:ext>
            </p:extLst>
          </p:nvPr>
        </p:nvGraphicFramePr>
        <p:xfrm>
          <a:off x="457200" y="990600"/>
          <a:ext cx="8229600" cy="5704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Criteria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Exemplary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(92-100%)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Satisfactory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(83-91%)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Below Expectation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(&lt;83%)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Score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Organization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30 Pts.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/>
                        <a:t>Presentation is carefully organized and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/>
                        <a:t>Provides convincing evidence to support conclusions.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/>
                        <a:t>Presentation has a focus and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/>
                        <a:t>Provides some evidence which supports conclusions.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/>
                        <a:t>No apparent organization.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/>
                        <a:t>Evidence is not used to support assertions.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Content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30 Pts.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/>
                        <a:t>Content is accurate and complete.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/>
                        <a:t>Listeners are likely to gain new insights about the topic.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/>
                        <a:t>Content is generally accurate, but incomplete.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/>
                        <a:t>Listeners may learn some isolated facts, but they are unlikely to gain new insights about the topic.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/>
                        <a:t>Content is inaccurate or overly general.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/>
                        <a:t>Listeners are unlikely to learn anything or may be misled.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Delivery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40 Pts.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/>
                        <a:t>Speaker is relaxed and comfortable.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/>
                        <a:t>Speaks without undue reliance on notes.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/>
                        <a:t>Interacts effectively with listeners.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/>
                        <a:t>Speaker is generally relaxed and comfortable.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/>
                        <a:t>Too often relies on notes.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/>
                        <a:t>Listeners are sometimes ignored or misunderstood.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/>
                        <a:t>Speaker appears anxious and uncomfortable.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/>
                        <a:t>Reads from notes.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/>
                        <a:t>Listeners are largely ignored.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Total Points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1</a:t>
            </a:r>
            <a:br>
              <a:rPr lang="en-US" dirty="0"/>
            </a:br>
            <a:r>
              <a:rPr lang="en-US" sz="2200" dirty="0"/>
              <a:t>(Points, no weighting)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67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Project Criteria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Exceeds Expectation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6 points each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Meets Expectations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5 points each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Does Not Meet Expectations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3 point each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Design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74320" algn="l"/>
                        </a:tabLst>
                      </a:pPr>
                      <a:r>
                        <a:rPr lang="en-US" sz="1400" dirty="0"/>
                        <a:t>Symmetry of design shows creativity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74320" algn="l"/>
                        </a:tabLst>
                      </a:pPr>
                      <a:r>
                        <a:rPr lang="en-US" sz="1400" dirty="0"/>
                        <a:t>More than two colors that complement each other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74320" algn="l"/>
                        </a:tabLst>
                      </a:pPr>
                      <a:r>
                        <a:rPr lang="en-US" sz="1400" dirty="0"/>
                        <a:t>Poster is appealing and easy to read</a:t>
                      </a:r>
                    </a:p>
                    <a:p>
                      <a:pPr marL="274320" marR="0" indent="-2743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1780" algn="l"/>
                        </a:tabLst>
                      </a:pPr>
                      <a:r>
                        <a:rPr lang="x-none" sz="1400" dirty="0"/>
                        <a:t>                                                                                         </a:t>
                      </a:r>
                      <a:r>
                        <a:rPr lang="en-US" sz="1400" dirty="0"/>
                        <a:t>                                                                                 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28600" algn="l"/>
                        </a:tabLst>
                      </a:pPr>
                      <a:r>
                        <a:rPr lang="en-US" sz="1400"/>
                        <a:t>Design illustrates symmetry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28600" algn="l"/>
                        </a:tabLst>
                      </a:pPr>
                      <a:r>
                        <a:rPr lang="en-US" sz="1400"/>
                        <a:t>More than two colors were used in the design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28600" algn="l"/>
                        </a:tabLst>
                      </a:pPr>
                      <a:r>
                        <a:rPr lang="en-US" sz="1400"/>
                        <a:t>Poster is neat and easily readable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28600" algn="l"/>
                        </a:tabLst>
                      </a:pPr>
                      <a:r>
                        <a:rPr lang="en-US" sz="1400"/>
                        <a:t>Design illustrates little or no symmetry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28600" algn="l"/>
                        </a:tabLst>
                      </a:pPr>
                      <a:r>
                        <a:rPr lang="en-US" sz="1400"/>
                        <a:t>Two or fewer colors were used in the design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28600" algn="l"/>
                        </a:tabLst>
                      </a:pPr>
                      <a:r>
                        <a:rPr lang="en-US" sz="1400"/>
                        <a:t>Poster lacks neatness or may not be easy to read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Content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74320" algn="l"/>
                        </a:tabLst>
                      </a:pPr>
                      <a:r>
                        <a:rPr lang="en-US" sz="1400" dirty="0"/>
                        <a:t>Pony Penning Day theme is clear and unique/creative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74320" algn="l"/>
                        </a:tabLst>
                      </a:pPr>
                      <a:r>
                        <a:rPr lang="en-US" sz="1400" dirty="0"/>
                        <a:t>All major events identified, readable, and creatively displayed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74320" algn="l"/>
                        </a:tabLst>
                      </a:pPr>
                      <a:r>
                        <a:rPr lang="en-US" sz="1400" dirty="0"/>
                        <a:t>All times and places are identified, easily readable, and creatively displayed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Pony Penning Day  is clear theme of poster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All major events are identified and easily readable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All times and places are identified and easily readable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Pony Penning Day theme is not apparent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Major events may be missing and/or not easily readable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Times and/or places may be missing or not easily readable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2</a:t>
            </a:r>
            <a:br>
              <a:rPr lang="en-US" dirty="0"/>
            </a:br>
            <a:r>
              <a:rPr lang="en-US" sz="1800" dirty="0"/>
              <a:t>(Weighting Using Points)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0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Project Criteria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Exceeds Expectation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Meets Expectations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Does Not Meet Expectations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Design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74320" algn="l"/>
                        </a:tabLst>
                      </a:pPr>
                      <a:r>
                        <a:rPr lang="en-US" sz="1400" dirty="0"/>
                        <a:t>Symmetry of design shows creativity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74320" algn="l"/>
                        </a:tabLst>
                      </a:pPr>
                      <a:r>
                        <a:rPr lang="en-US" sz="1400" dirty="0"/>
                        <a:t>More than two colors that complement each other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74320" algn="l"/>
                        </a:tabLst>
                      </a:pPr>
                      <a:r>
                        <a:rPr lang="en-US" sz="1400" dirty="0"/>
                        <a:t>Poster is appealing and easy to read</a:t>
                      </a:r>
                    </a:p>
                    <a:p>
                      <a:pPr marL="274320" marR="0" indent="-2743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1780" algn="l"/>
                        </a:tabLst>
                      </a:pPr>
                      <a:r>
                        <a:rPr lang="x-none" sz="1400" dirty="0"/>
                        <a:t>                                                                                       </a:t>
                      </a:r>
                      <a:r>
                        <a:rPr lang="en-US" sz="1400" dirty="0"/>
                        <a:t>                                                                                 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1780" algn="l"/>
                        </a:tabLst>
                      </a:pPr>
                      <a:r>
                        <a:rPr lang="en-US" sz="1400" dirty="0"/>
                        <a:t>(4 points each)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Design illustrates symmetry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More than two colors were used in the design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Poster is neat and easily readable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(3 points each)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28600" algn="l"/>
                        </a:tabLst>
                      </a:pPr>
                      <a:r>
                        <a:rPr lang="en-US" sz="1400"/>
                        <a:t>Design illustrates little or no symmetry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28600" algn="l"/>
                        </a:tabLst>
                      </a:pPr>
                      <a:r>
                        <a:rPr lang="en-US" sz="1400"/>
                        <a:t>Two or fewer colors were used in the design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28600" algn="l"/>
                        </a:tabLst>
                      </a:pPr>
                      <a:r>
                        <a:rPr lang="en-US" sz="1400"/>
                        <a:t>Poster lacks neatness or may not be easy to read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(2 point each)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Content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74320" algn="l"/>
                        </a:tabLst>
                      </a:pPr>
                      <a:r>
                        <a:rPr lang="en-US" sz="1400"/>
                        <a:t>Pony Penning Day theme is clear and unique/creative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74320" algn="l"/>
                        </a:tabLst>
                      </a:pPr>
                      <a:r>
                        <a:rPr lang="en-US" sz="1400"/>
                        <a:t>All major events identified, readable, and creatively displayed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74320" algn="l"/>
                        </a:tabLst>
                      </a:pPr>
                      <a:r>
                        <a:rPr lang="en-US" sz="1400"/>
                        <a:t>All times and places are identified, easily readable, and creatively displayed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(6 points each)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Pony Penning Day  is clear theme of poster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All major events are identified and easily readable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All times and places are identified and easily readable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(4.5 points each)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Pony Penning Day theme is not apparent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Major events may be missing and/or not easily readable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Wingdings"/>
                        <a:buChar char=""/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Times and/or places may be missing or not easily readable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(3 points each)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Brophy’s</a:t>
            </a:r>
            <a:r>
              <a:rPr lang="en-US" dirty="0"/>
              <a:t> Rubric </a:t>
            </a:r>
            <a:br>
              <a:rPr lang="en-US" dirty="0"/>
            </a:br>
            <a:r>
              <a:rPr lang="en-US" dirty="0"/>
              <a:t>Development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709160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Step 1: Determine rubric type – holistic or analytic.</a:t>
            </a:r>
          </a:p>
          <a:p>
            <a:r>
              <a:rPr lang="en-US" sz="3200" b="1" dirty="0"/>
              <a:t>Step 2: Identify the criteria to be rated</a:t>
            </a:r>
          </a:p>
          <a:p>
            <a:pPr lvl="2"/>
            <a:r>
              <a:rPr lang="en-US" sz="2800" b="1" dirty="0"/>
              <a:t>Rows</a:t>
            </a:r>
          </a:p>
          <a:p>
            <a:pPr lvl="2"/>
            <a:r>
              <a:rPr lang="en-US" sz="2800" b="1" dirty="0"/>
              <a:t>These are the quality indicators</a:t>
            </a:r>
          </a:p>
          <a:p>
            <a:pPr lvl="2"/>
            <a:r>
              <a:rPr lang="en-US" sz="2800" b="1" dirty="0"/>
              <a:t>Characteristics or specific skills, knowledge, and/or behaviors that you will be looking for.</a:t>
            </a:r>
          </a:p>
          <a:p>
            <a:pPr lvl="2"/>
            <a:r>
              <a:rPr lang="en-US" sz="2800" b="1" dirty="0"/>
              <a:t>Limit to those that are most important to the assessment</a:t>
            </a:r>
          </a:p>
          <a:p>
            <a:pPr lvl="2"/>
            <a:endParaRPr lang="en-US" dirty="0"/>
          </a:p>
          <a:p>
            <a:pPr marL="905256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31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What is a Rubric?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3600" b="1" dirty="0"/>
              <a:t>Measurement Tool</a:t>
            </a:r>
          </a:p>
          <a:p>
            <a:pPr lvl="2"/>
            <a:r>
              <a:rPr lang="en-US" sz="3000" b="1" dirty="0"/>
              <a:t>Set of guidelines for critical elements</a:t>
            </a:r>
          </a:p>
          <a:p>
            <a:r>
              <a:rPr lang="en-US" sz="3600" b="1" dirty="0"/>
              <a:t>Guides analysis of student work</a:t>
            </a:r>
          </a:p>
          <a:p>
            <a:r>
              <a:rPr lang="en-US" sz="3600" b="1" dirty="0"/>
              <a:t>Uses clear performance criteria</a:t>
            </a:r>
          </a:p>
          <a:p>
            <a:pPr lvl="2"/>
            <a:r>
              <a:rPr lang="en-US" sz="3000" b="1" dirty="0"/>
              <a:t>Defines the quality expectations</a:t>
            </a:r>
          </a:p>
          <a:p>
            <a:r>
              <a:rPr lang="en-US" sz="3600" b="1" dirty="0"/>
              <a:t>Purpose – provide feedback &amp; structure for learning, planning, instruction, and assessment</a:t>
            </a:r>
          </a:p>
        </p:txBody>
      </p:sp>
      <p:pic>
        <p:nvPicPr>
          <p:cNvPr id="4" name="Picture 3" descr="too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0256">
            <a:off x="6822744" y="426834"/>
            <a:ext cx="1883713" cy="12535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Brophy</a:t>
            </a:r>
            <a:r>
              <a:rPr lang="en-US" dirty="0"/>
              <a:t> rubric dev. continued: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Step 3: Determine scoring levels</a:t>
            </a:r>
          </a:p>
          <a:p>
            <a:pPr lvl="2"/>
            <a:r>
              <a:rPr lang="en-US" sz="2600" b="1" dirty="0"/>
              <a:t>Proficiency indicators</a:t>
            </a:r>
          </a:p>
          <a:p>
            <a:pPr lvl="2"/>
            <a:r>
              <a:rPr lang="en-US" sz="2600" b="1" dirty="0"/>
              <a:t>What is the range of performance?</a:t>
            </a:r>
          </a:p>
          <a:p>
            <a:pPr lvl="2"/>
            <a:r>
              <a:rPr lang="en-US" sz="2600" b="1" dirty="0"/>
              <a:t>Columns</a:t>
            </a:r>
          </a:p>
          <a:p>
            <a:pPr lvl="2"/>
            <a:r>
              <a:rPr lang="en-US" sz="2600" b="1" dirty="0"/>
              <a:t>Highest level – on the left to see it first!!!</a:t>
            </a:r>
          </a:p>
          <a:p>
            <a:pPr lvl="2"/>
            <a:r>
              <a:rPr lang="en-US" sz="2600" b="1" dirty="0" err="1"/>
              <a:t>Brophy</a:t>
            </a:r>
            <a:r>
              <a:rPr lang="en-US" sz="2600" b="1" dirty="0"/>
              <a:t> recommends four levels </a:t>
            </a:r>
          </a:p>
          <a:p>
            <a:r>
              <a:rPr lang="en-US" sz="3200" b="1" dirty="0"/>
              <a:t>Step 4: Write proficiency descriptors for each level of rubric</a:t>
            </a:r>
          </a:p>
          <a:p>
            <a:pPr lvl="2"/>
            <a:r>
              <a:rPr lang="en-US" sz="2600" b="1" dirty="0"/>
              <a:t>Start at highest level = This is “success” level</a:t>
            </a:r>
          </a:p>
          <a:p>
            <a:pPr lvl="2"/>
            <a:r>
              <a:rPr lang="en-US" sz="2600" b="1" dirty="0"/>
              <a:t>“work in” from the “poles”</a:t>
            </a:r>
          </a:p>
          <a:p>
            <a:pPr lvl="2"/>
            <a:r>
              <a:rPr lang="en-US" sz="2600" b="1" dirty="0"/>
              <a:t>Keep each level parallel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55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dirty="0"/>
              <a:t>The Cookie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6000" b="1" u="sng" dirty="0"/>
              <a:t>Task</a:t>
            </a:r>
            <a:r>
              <a:rPr lang="en-US" sz="6000" b="1" dirty="0"/>
              <a:t>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400" b="1" dirty="0"/>
              <a:t>Create a chocolate chip cookie that I would want to eat.</a:t>
            </a:r>
          </a:p>
        </p:txBody>
      </p:sp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148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5301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>
            <a:normAutofit/>
          </a:bodyPr>
          <a:lstStyle/>
          <a:p>
            <a:r>
              <a:rPr lang="en-US" sz="4800" dirty="0"/>
              <a:t>What might be the criteria for this award-winning cookie?</a:t>
            </a:r>
          </a:p>
        </p:txBody>
      </p:sp>
      <p:pic>
        <p:nvPicPr>
          <p:cNvPr id="4" name="Content Placeholder 3" descr="imgre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85" r="-35985"/>
          <a:stretch>
            <a:fillRect/>
          </a:stretch>
        </p:blipFill>
        <p:spPr>
          <a:xfrm>
            <a:off x="457200" y="3124200"/>
            <a:ext cx="8229600" cy="3184525"/>
          </a:xfrm>
        </p:spPr>
      </p:pic>
    </p:spTree>
    <p:extLst>
      <p:ext uri="{BB962C8B-B14F-4D97-AF65-F5344CB8AC3E}">
        <p14:creationId xmlns:p14="http://schemas.microsoft.com/office/powerpoint/2010/main" val="147809689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rmAutofit/>
          </a:bodyPr>
          <a:lstStyle/>
          <a:p>
            <a:r>
              <a:rPr lang="en-US" sz="4800" dirty="0"/>
              <a:t>What might be the performance levels?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95600"/>
            <a:ext cx="3381238" cy="33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97780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The Cookie Rubric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179660"/>
              </p:ext>
            </p:extLst>
          </p:nvPr>
        </p:nvGraphicFramePr>
        <p:xfrm>
          <a:off x="152400" y="914401"/>
          <a:ext cx="8839200" cy="5567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5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  <a:p>
                      <a:pPr algn="ctr"/>
                      <a:r>
                        <a:rPr lang="en-US" sz="2800" b="1" dirty="0"/>
                        <a:t>Delicious</a:t>
                      </a:r>
                    </a:p>
                    <a:p>
                      <a:pPr algn="ctr"/>
                      <a:r>
                        <a:rPr lang="en-US" sz="2800" b="1" dirty="0"/>
                        <a:t>4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  <a:p>
                      <a:pPr algn="ctr"/>
                      <a:r>
                        <a:rPr lang="en-US" sz="2800" b="1" dirty="0"/>
                        <a:t>Tasty</a:t>
                      </a:r>
                    </a:p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  <a:p>
                      <a:pPr algn="ctr"/>
                      <a:r>
                        <a:rPr lang="en-US" sz="2800" b="1" dirty="0"/>
                        <a:t>Edible</a:t>
                      </a:r>
                    </a:p>
                    <a:p>
                      <a:pPr algn="ctr"/>
                      <a:r>
                        <a:rPr lang="en-US" sz="2800" b="1" dirty="0"/>
                        <a:t>2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Not Yet Edible</a:t>
                      </a:r>
                    </a:p>
                    <a:p>
                      <a:pPr algn="ctr"/>
                      <a:r>
                        <a:rPr lang="en-US" sz="2800" b="1" dirty="0"/>
                        <a:t>1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6451">
                <a:tc>
                  <a:txBody>
                    <a:bodyPr/>
                    <a:lstStyle/>
                    <a:p>
                      <a:r>
                        <a:rPr lang="en-US" sz="2800" b="1" dirty="0"/>
                        <a:t># Chips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451">
                <a:tc>
                  <a:txBody>
                    <a:bodyPr/>
                    <a:lstStyle/>
                    <a:p>
                      <a:r>
                        <a:rPr lang="en-US" sz="2800" b="1" dirty="0"/>
                        <a:t>Texture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3828">
                <a:tc>
                  <a:txBody>
                    <a:bodyPr/>
                    <a:lstStyle/>
                    <a:p>
                      <a:r>
                        <a:rPr lang="en-US" sz="2800" b="1" dirty="0"/>
                        <a:t>Color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681">
                <a:tc>
                  <a:txBody>
                    <a:bodyPr/>
                    <a:lstStyle/>
                    <a:p>
                      <a:r>
                        <a:rPr lang="en-US" sz="2800" b="1" dirty="0"/>
                        <a:t>Richness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77137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The Cookie Rubric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453438"/>
              </p:ext>
            </p:extLst>
          </p:nvPr>
        </p:nvGraphicFramePr>
        <p:xfrm>
          <a:off x="152400" y="914401"/>
          <a:ext cx="88392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5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  <a:p>
                      <a:pPr algn="ctr"/>
                      <a:r>
                        <a:rPr lang="en-US" sz="2800" b="1" dirty="0"/>
                        <a:t>Delicious</a:t>
                      </a:r>
                    </a:p>
                    <a:p>
                      <a:pPr algn="ctr"/>
                      <a:r>
                        <a:rPr lang="en-US" sz="2800" b="1" dirty="0"/>
                        <a:t>4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  <a:p>
                      <a:pPr algn="ctr"/>
                      <a:r>
                        <a:rPr lang="en-US" sz="2800" b="1" dirty="0"/>
                        <a:t>Tasty</a:t>
                      </a:r>
                    </a:p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  <a:p>
                      <a:pPr algn="ctr"/>
                      <a:r>
                        <a:rPr lang="en-US" sz="2800" b="1" dirty="0"/>
                        <a:t>Edible</a:t>
                      </a:r>
                    </a:p>
                    <a:p>
                      <a:pPr algn="ctr"/>
                      <a:r>
                        <a:rPr lang="en-US" sz="2800" b="1" dirty="0"/>
                        <a:t>2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Not Yet Edible</a:t>
                      </a:r>
                    </a:p>
                    <a:p>
                      <a:pPr algn="ctr"/>
                      <a:r>
                        <a:rPr lang="en-US" sz="2800" b="1" dirty="0"/>
                        <a:t>1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6451">
                <a:tc>
                  <a:txBody>
                    <a:bodyPr/>
                    <a:lstStyle/>
                    <a:p>
                      <a:r>
                        <a:rPr lang="en-US" sz="2800" b="1" dirty="0"/>
                        <a:t># Chips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Chips in every bite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75% chips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50% chips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Less than 50% chips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451">
                <a:tc>
                  <a:txBody>
                    <a:bodyPr/>
                    <a:lstStyle/>
                    <a:p>
                      <a:r>
                        <a:rPr lang="en-US" sz="2800" b="1" dirty="0"/>
                        <a:t>Texture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Consistently</a:t>
                      </a:r>
                      <a:r>
                        <a:rPr lang="en-US" sz="2000" baseline="0" dirty="0"/>
                        <a:t> chewy throughout;10% moisture</a:t>
                      </a:r>
                      <a:endParaRPr lang="en-US" sz="2000" dirty="0"/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Chewy middle</a:t>
                      </a:r>
                      <a:r>
                        <a:rPr lang="en-US" sz="2000" baseline="0" dirty="0"/>
                        <a:t> &amp; crisp edges;</a:t>
                      </a:r>
                    </a:p>
                    <a:p>
                      <a:r>
                        <a:rPr lang="en-US" sz="2000" baseline="0" dirty="0"/>
                        <a:t>8% moisture</a:t>
                      </a:r>
                      <a:endParaRPr lang="en-US" sz="2000" dirty="0"/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Crunchy; moisture below 3%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Like a biscuit;</a:t>
                      </a:r>
                    </a:p>
                    <a:p>
                      <a:r>
                        <a:rPr lang="en-US" sz="2000" dirty="0"/>
                        <a:t>0% moisture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3828">
                <a:tc>
                  <a:txBody>
                    <a:bodyPr/>
                    <a:lstStyle/>
                    <a:p>
                      <a:r>
                        <a:rPr lang="en-US" sz="2800" b="1" dirty="0"/>
                        <a:t>Color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Even</a:t>
                      </a:r>
                      <a:r>
                        <a:rPr lang="en-US" sz="2000" baseline="0" dirty="0"/>
                        <a:t> golden brown</a:t>
                      </a:r>
                      <a:endParaRPr lang="en-US" sz="2000" dirty="0"/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Golden</a:t>
                      </a:r>
                      <a:r>
                        <a:rPr lang="en-US" sz="2000" baseline="0" dirty="0"/>
                        <a:t> brown with pale center</a:t>
                      </a:r>
                      <a:endParaRPr lang="en-US" sz="2000" dirty="0"/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All brown or all pale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Burned</a:t>
                      </a:r>
                      <a:r>
                        <a:rPr lang="en-US" sz="2000" baseline="0" dirty="0"/>
                        <a:t> or raw</a:t>
                      </a:r>
                      <a:endParaRPr lang="en-US" sz="2000" dirty="0"/>
                    </a:p>
                  </a:txBody>
                  <a:tcPr>
                    <a:solidFill>
                      <a:srgbClr val="FFC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681">
                <a:tc>
                  <a:txBody>
                    <a:bodyPr/>
                    <a:lstStyle/>
                    <a:p>
                      <a:r>
                        <a:rPr lang="en-US" sz="2800" b="1" dirty="0"/>
                        <a:t>Richness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Buttery, high fat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Medium fat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Low-fat flavor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Nonfat flavor</a:t>
                      </a:r>
                    </a:p>
                  </a:txBody>
                  <a:tcPr>
                    <a:solidFill>
                      <a:srgbClr val="FFC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512297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Evaluating Rubrics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>
                <a:solidFill>
                  <a:srgbClr val="85B2F6"/>
                </a:solidFill>
              </a:rPr>
              <a:t>Criteria</a:t>
            </a:r>
          </a:p>
          <a:p>
            <a:pPr lvl="1"/>
            <a:r>
              <a:rPr lang="en-US" b="1" dirty="0"/>
              <a:t># of criteria appropriate for complexity of task</a:t>
            </a:r>
          </a:p>
          <a:p>
            <a:pPr lvl="1"/>
            <a:r>
              <a:rPr lang="en-US" b="1" dirty="0"/>
              <a:t>measureable</a:t>
            </a:r>
          </a:p>
          <a:p>
            <a:r>
              <a:rPr lang="en-US" sz="3200" b="1" dirty="0">
                <a:solidFill>
                  <a:srgbClr val="85B2F6"/>
                </a:solidFill>
              </a:rPr>
              <a:t>Alignment</a:t>
            </a:r>
            <a:r>
              <a:rPr lang="en-US" sz="3200" b="1" dirty="0"/>
              <a:t> to Standards/Learning Targets/Goals</a:t>
            </a:r>
          </a:p>
          <a:p>
            <a:r>
              <a:rPr lang="en-US" sz="3200" b="1" dirty="0">
                <a:solidFill>
                  <a:srgbClr val="85B2F6"/>
                </a:solidFill>
              </a:rPr>
              <a:t>Performance Level</a:t>
            </a:r>
          </a:p>
          <a:p>
            <a:pPr lvl="1"/>
            <a:r>
              <a:rPr lang="en-US" b="1" dirty="0"/>
              <a:t>“Excellence” level adjacent to criteria</a:t>
            </a:r>
          </a:p>
          <a:p>
            <a:pPr lvl="1"/>
            <a:r>
              <a:rPr lang="en-US" b="1" dirty="0"/>
              <a:t>Can students see what features define strong, medium, weak?</a:t>
            </a:r>
          </a:p>
          <a:p>
            <a:r>
              <a:rPr lang="en-US" sz="3200" b="1" dirty="0">
                <a:solidFill>
                  <a:srgbClr val="85B2F6"/>
                </a:solidFill>
              </a:rPr>
              <a:t>Clarity</a:t>
            </a:r>
          </a:p>
          <a:p>
            <a:pPr lvl="1"/>
            <a:r>
              <a:rPr lang="en-US" b="1" dirty="0"/>
              <a:t>Vague language/vocabulary?</a:t>
            </a:r>
          </a:p>
          <a:p>
            <a:pPr lvl="1"/>
            <a:r>
              <a:rPr lang="en-US" b="1" dirty="0"/>
              <a:t>Positive?</a:t>
            </a:r>
          </a:p>
          <a:p>
            <a:pPr lvl="1"/>
            <a:r>
              <a:rPr lang="en-US" b="1" dirty="0"/>
              <a:t>Performance levels well defined?</a:t>
            </a:r>
          </a:p>
          <a:p>
            <a:pPr lvl="1"/>
            <a:r>
              <a:rPr lang="en-US" b="1" dirty="0"/>
              <a:t>Are quality descriptions parallel across levels?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0"/>
            <a:ext cx="2057400" cy="13816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Weebly</a:t>
            </a:r>
            <a:r>
              <a:rPr lang="en-US" dirty="0"/>
              <a:t>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5400" b="1" dirty="0" err="1"/>
              <a:t>lpmentoring.weebly.com</a:t>
            </a:r>
            <a:endParaRPr lang="en-US" sz="5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A1BB8A-E6FC-7D48-89F4-8D9F8FC30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514600"/>
            <a:ext cx="58674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85945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Rubric Resources: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>
                <a:solidFill>
                  <a:srgbClr val="FFFFFF"/>
                </a:solidFill>
              </a:rPr>
              <a:t>http://rubistar.4teachers.org/index.php </a:t>
            </a:r>
          </a:p>
          <a:p>
            <a:pPr marL="137160" indent="0">
              <a:buNone/>
            </a:pPr>
            <a:r>
              <a:rPr lang="en-US" dirty="0">
                <a:solidFill>
                  <a:srgbClr val="FFFFFF"/>
                </a:solidFill>
              </a:rPr>
              <a:t>http://www.teach-nology.com/web_tools/rubrics/</a:t>
            </a:r>
          </a:p>
          <a:p>
            <a:pPr marL="137160" indent="0">
              <a:buNone/>
            </a:pPr>
            <a:r>
              <a:rPr lang="en-US" dirty="0">
                <a:solidFill>
                  <a:srgbClr val="FFFFFF"/>
                </a:solidFill>
              </a:rPr>
              <a:t>http://fcit.usf.edu/assessment/performance/assess</a:t>
            </a:r>
          </a:p>
          <a:p>
            <a:pPr marL="137160" indent="0">
              <a:buNone/>
            </a:pPr>
            <a:r>
              <a:rPr lang="en-US" dirty="0">
                <a:solidFill>
                  <a:srgbClr val="FFFFFF"/>
                </a:solidFill>
              </a:rPr>
              <a:t>http://rubrics4teachers.com/archive.php</a:t>
            </a:r>
          </a:p>
          <a:p>
            <a:pPr marL="137160" indent="0">
              <a:buNone/>
            </a:pPr>
            <a:r>
              <a:rPr lang="en-US" dirty="0">
                <a:solidFill>
                  <a:srgbClr val="FFFFFF"/>
                </a:solidFill>
              </a:rPr>
              <a:t>http://www.rcampus.com/indexrubric.cfm </a:t>
            </a:r>
          </a:p>
          <a:p>
            <a:pPr marL="137160" indent="0">
              <a:buNone/>
            </a:pPr>
            <a:r>
              <a:rPr lang="en-US" dirty="0">
                <a:solidFill>
                  <a:srgbClr val="FFFFFF"/>
                </a:solidFill>
              </a:rPr>
              <a:t>http://</a:t>
            </a:r>
            <a:r>
              <a:rPr lang="en-US" dirty="0" err="1">
                <a:solidFill>
                  <a:srgbClr val="FFFFFF"/>
                </a:solidFill>
              </a:rPr>
              <a:t>www.teacherjet.com</a:t>
            </a:r>
            <a:r>
              <a:rPr lang="en-US" dirty="0">
                <a:solidFill>
                  <a:srgbClr val="FFFFFF"/>
                </a:solidFill>
              </a:rPr>
              <a:t>/</a:t>
            </a:r>
            <a:r>
              <a:rPr lang="en-US" dirty="0" err="1">
                <a:solidFill>
                  <a:srgbClr val="FFFFFF"/>
                </a:solidFill>
              </a:rPr>
              <a:t>rubrics.html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6715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Formative Assessment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7200" b="1" dirty="0">
                <a:solidFill>
                  <a:srgbClr val="13FF4F"/>
                </a:solidFill>
              </a:rPr>
              <a:t>Let’s </a:t>
            </a:r>
            <a:r>
              <a:rPr lang="en-US" sz="7200" b="1" dirty="0" err="1">
                <a:solidFill>
                  <a:srgbClr val="13FF4F"/>
                </a:solidFill>
              </a:rPr>
              <a:t>Kahoot</a:t>
            </a:r>
            <a:r>
              <a:rPr lang="en-US" sz="7200" b="1" dirty="0">
                <a:solidFill>
                  <a:srgbClr val="13FF4F"/>
                </a:solidFill>
              </a:rPr>
              <a:t>!</a:t>
            </a:r>
          </a:p>
          <a:p>
            <a:pPr lvl="2"/>
            <a:r>
              <a:rPr lang="en-US" sz="4800" b="1" dirty="0"/>
              <a:t>Go to </a:t>
            </a:r>
            <a:r>
              <a:rPr lang="en-US" sz="4800" b="1" dirty="0" err="1"/>
              <a:t>kahoot.it</a:t>
            </a:r>
            <a:r>
              <a:rPr lang="en-US" sz="4800" b="1" dirty="0"/>
              <a:t> and enter the game PIN</a:t>
            </a:r>
          </a:p>
        </p:txBody>
      </p:sp>
    </p:spTree>
    <p:extLst>
      <p:ext uri="{BB962C8B-B14F-4D97-AF65-F5344CB8AC3E}">
        <p14:creationId xmlns:p14="http://schemas.microsoft.com/office/powerpoint/2010/main" val="144991768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pPr algn="l"/>
            <a:r>
              <a:rPr lang="en-US" dirty="0"/>
              <a:t>Definition: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709160"/>
          </a:xfrm>
        </p:spPr>
        <p:txBody>
          <a:bodyPr>
            <a:normAutofit/>
          </a:bodyPr>
          <a:lstStyle/>
          <a:p>
            <a:r>
              <a:rPr lang="en-US" sz="3200" b="1" dirty="0"/>
              <a:t>A rubric </a:t>
            </a:r>
            <a:r>
              <a:rPr lang="en-US" sz="3200" b="1" u="sng" dirty="0"/>
              <a:t>defines the features</a:t>
            </a:r>
            <a:r>
              <a:rPr lang="en-US" sz="3200" b="1" dirty="0"/>
              <a:t> of work </a:t>
            </a:r>
            <a:r>
              <a:rPr lang="en-US" sz="3200" b="1" u="sng" dirty="0"/>
              <a:t>that constitute quality</a:t>
            </a:r>
            <a:r>
              <a:rPr lang="en-US" sz="3200" b="1" dirty="0"/>
              <a:t>.  It is the mechanism for judging the quality of student work </a:t>
            </a:r>
            <a:r>
              <a:rPr lang="en-US" sz="2400" dirty="0"/>
              <a:t>(</a:t>
            </a:r>
            <a:r>
              <a:rPr lang="en-US" sz="2400" dirty="0" err="1"/>
              <a:t>Arter</a:t>
            </a:r>
            <a:r>
              <a:rPr lang="en-US" sz="2400" dirty="0"/>
              <a:t> &amp; </a:t>
            </a:r>
            <a:r>
              <a:rPr lang="en-US" sz="2400" dirty="0" err="1"/>
              <a:t>Chappuis</a:t>
            </a:r>
            <a:r>
              <a:rPr lang="en-US" sz="2400" dirty="0"/>
              <a:t>, 2007).</a:t>
            </a:r>
          </a:p>
          <a:p>
            <a:r>
              <a:rPr lang="en-US" sz="3200" b="1" dirty="0"/>
              <a:t>A rubric is a measurement tool that </a:t>
            </a:r>
            <a:r>
              <a:rPr lang="en-US" sz="3200" b="1" u="sng" dirty="0"/>
              <a:t>describes the criteria</a:t>
            </a:r>
            <a:r>
              <a:rPr lang="en-US" sz="3200" b="1" dirty="0"/>
              <a:t> against which a performance, behavior, or product is compared and measured </a:t>
            </a:r>
            <a:r>
              <a:rPr lang="en-US" sz="2400" dirty="0"/>
              <a:t>(</a:t>
            </a:r>
            <a:r>
              <a:rPr lang="en-US" sz="2400" dirty="0" err="1"/>
              <a:t>Brophy</a:t>
            </a:r>
            <a:r>
              <a:rPr lang="en-US" sz="2400" dirty="0"/>
              <a:t>, 2012).</a:t>
            </a:r>
          </a:p>
        </p:txBody>
      </p:sp>
      <p:pic>
        <p:nvPicPr>
          <p:cNvPr id="4" name="Picture 3" descr="rubric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098" cy="158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9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24840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“Rubrics provide the vocabulary and illustrations needed to communicate with our students about the path to successful performance” (</a:t>
            </a:r>
            <a:r>
              <a:rPr lang="en-US" sz="4400" dirty="0" err="1"/>
              <a:t>Stiggins</a:t>
            </a:r>
            <a:r>
              <a:rPr lang="en-US" sz="4400" dirty="0"/>
              <a:t> &amp; </a:t>
            </a:r>
            <a:r>
              <a:rPr lang="en-US" sz="4400" dirty="0" err="1"/>
              <a:t>Chappuis</a:t>
            </a:r>
            <a:r>
              <a:rPr lang="en-US" sz="4400" dirty="0"/>
              <a:t>, 2012).</a:t>
            </a:r>
            <a:br>
              <a:rPr lang="en-US" sz="4400" dirty="0"/>
            </a:br>
            <a:br>
              <a:rPr lang="en-US" sz="4400" dirty="0"/>
            </a:br>
            <a:r>
              <a:rPr lang="en-US" sz="2200" dirty="0"/>
              <a:t>Rick’s website:</a:t>
            </a:r>
            <a:br>
              <a:rPr lang="en-US" sz="2200" dirty="0"/>
            </a:br>
            <a:r>
              <a:rPr lang="en-US" sz="2200" dirty="0"/>
              <a:t>http://</a:t>
            </a:r>
            <a:r>
              <a:rPr lang="en-US" sz="2200" dirty="0" err="1"/>
              <a:t>www.rickstiggins.com</a:t>
            </a:r>
            <a:r>
              <a:rPr lang="en-US" sz="2200" dirty="0"/>
              <a:t>/</a:t>
            </a:r>
          </a:p>
        </p:txBody>
      </p:sp>
      <p:pic>
        <p:nvPicPr>
          <p:cNvPr id="5" name="Picture 4" descr="su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4419600"/>
            <a:ext cx="2242984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7992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Effective Rubrics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4268788" cy="750887"/>
          </a:xfrm>
        </p:spPr>
        <p:txBody>
          <a:bodyPr>
            <a:noAutofit/>
          </a:bodyPr>
          <a:lstStyle/>
          <a:p>
            <a:r>
              <a:rPr lang="en-US" sz="2800" b="1" dirty="0"/>
              <a:t>Can help students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19200"/>
            <a:ext cx="4270375" cy="750887"/>
          </a:xfrm>
        </p:spPr>
        <p:txBody>
          <a:bodyPr>
            <a:noAutofit/>
          </a:bodyPr>
          <a:lstStyle/>
          <a:p>
            <a:r>
              <a:rPr lang="en-US" sz="2800" b="1" dirty="0"/>
              <a:t>Can help teachers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1905000"/>
            <a:ext cx="4040188" cy="4495800"/>
          </a:xfrm>
        </p:spPr>
        <p:txBody>
          <a:bodyPr>
            <a:normAutofit fontScale="92500"/>
          </a:bodyPr>
          <a:lstStyle/>
          <a:p>
            <a:r>
              <a:rPr lang="en-US" sz="3200" b="1" dirty="0"/>
              <a:t>Understand what is wanted on an assignment.</a:t>
            </a:r>
          </a:p>
          <a:p>
            <a:r>
              <a:rPr lang="en-US" sz="3200" b="1" dirty="0"/>
              <a:t>Understand what quality looks like.</a:t>
            </a:r>
          </a:p>
          <a:p>
            <a:r>
              <a:rPr lang="en-US" sz="3200" b="1" dirty="0"/>
              <a:t>Understand what was and wasn’t done well.</a:t>
            </a:r>
          </a:p>
          <a:p>
            <a:r>
              <a:rPr lang="en-US" sz="3200" b="1" dirty="0"/>
              <a:t>Self-assess work.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346575" cy="4419600"/>
          </a:xfrm>
        </p:spPr>
        <p:txBody>
          <a:bodyPr>
            <a:noAutofit/>
          </a:bodyPr>
          <a:lstStyle/>
          <a:p>
            <a:r>
              <a:rPr lang="en-US" sz="3000" b="1" dirty="0"/>
              <a:t>Plan instruction.</a:t>
            </a:r>
          </a:p>
          <a:p>
            <a:r>
              <a:rPr lang="en-US" sz="3000" b="1" dirty="0"/>
              <a:t>Grade consistently.</a:t>
            </a:r>
          </a:p>
          <a:p>
            <a:r>
              <a:rPr lang="en-US" sz="3000" b="1" dirty="0"/>
              <a:t>Have sound justifications for grades.</a:t>
            </a:r>
          </a:p>
          <a:p>
            <a:r>
              <a:rPr lang="en-US" sz="3000" b="1" dirty="0"/>
              <a:t>Provide students with communication clarity &amp; fluent feedback.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3050"/>
            <a:ext cx="9067800" cy="1143000"/>
          </a:xfrm>
        </p:spPr>
        <p:txBody>
          <a:bodyPr>
            <a:noAutofit/>
          </a:bodyPr>
          <a:lstStyle/>
          <a:p>
            <a:r>
              <a:rPr lang="en-US" sz="4800" dirty="0"/>
              <a:t> </a:t>
            </a:r>
            <a:r>
              <a:rPr lang="en-US" sz="4400" dirty="0">
                <a:solidFill>
                  <a:srgbClr val="7EB2E6"/>
                </a:solidFill>
              </a:rPr>
              <a:t>Two Major Types of Rubrics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4040188" cy="750887"/>
          </a:xfrm>
        </p:spPr>
        <p:txBody>
          <a:bodyPr>
            <a:normAutofit/>
          </a:bodyPr>
          <a:lstStyle/>
          <a:p>
            <a:r>
              <a:rPr lang="en-US" sz="2800" b="1" dirty="0"/>
              <a:t>Holistic Rubrics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750887"/>
          </a:xfrm>
        </p:spPr>
        <p:txBody>
          <a:bodyPr>
            <a:noAutofit/>
          </a:bodyPr>
          <a:lstStyle/>
          <a:p>
            <a:r>
              <a:rPr lang="en-US" sz="2800" b="1" dirty="0"/>
              <a:t>Analytic Rubrics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76200" y="2133600"/>
            <a:ext cx="4268788" cy="4724400"/>
          </a:xfrm>
        </p:spPr>
        <p:txBody>
          <a:bodyPr>
            <a:noAutofit/>
          </a:bodyPr>
          <a:lstStyle/>
          <a:p>
            <a:r>
              <a:rPr lang="en-US" sz="2800" b="1" dirty="0"/>
              <a:t>One global score</a:t>
            </a:r>
          </a:p>
          <a:p>
            <a:r>
              <a:rPr lang="en-US" sz="2800" b="1" dirty="0"/>
              <a:t>Single descriptive scale</a:t>
            </a:r>
          </a:p>
          <a:p>
            <a:r>
              <a:rPr lang="en-US" sz="2800" b="1" dirty="0"/>
              <a:t>Supports broader judgments of quality</a:t>
            </a:r>
          </a:p>
          <a:p>
            <a:r>
              <a:rPr lang="en-US" sz="2800" b="1" dirty="0"/>
              <a:t>Views product/behavior/performance as a whole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2057400"/>
            <a:ext cx="4346575" cy="4343400"/>
          </a:xfrm>
        </p:spPr>
        <p:txBody>
          <a:bodyPr>
            <a:noAutofit/>
          </a:bodyPr>
          <a:lstStyle/>
          <a:p>
            <a:r>
              <a:rPr lang="en-US" sz="2800" b="1" dirty="0"/>
              <a:t>Separate scores</a:t>
            </a:r>
          </a:p>
          <a:p>
            <a:r>
              <a:rPr lang="en-US" sz="2800" b="1" dirty="0"/>
              <a:t>Separate facets are defined, valued, and scored</a:t>
            </a:r>
          </a:p>
          <a:p>
            <a:r>
              <a:rPr lang="en-US" sz="2800" b="1" dirty="0"/>
              <a:t>Each scored on separate descriptive scale</a:t>
            </a:r>
          </a:p>
          <a:p>
            <a:r>
              <a:rPr lang="en-US" sz="2800" b="1" dirty="0"/>
              <a:t>Allows for weighting of factors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061542"/>
              </p:ext>
            </p:extLst>
          </p:nvPr>
        </p:nvGraphicFramePr>
        <p:xfrm>
          <a:off x="152400" y="304800"/>
          <a:ext cx="8839200" cy="632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0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  <a:p>
                      <a:r>
                        <a:rPr lang="en-US" sz="2600" dirty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  <a:p>
                      <a:r>
                        <a:rPr lang="en-US" sz="2600" dirty="0"/>
                        <a:t>Disadvantages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  <a:p>
                      <a:r>
                        <a:rPr lang="en-US" sz="2600" dirty="0"/>
                        <a:t>Use when: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185">
                <a:tc>
                  <a:txBody>
                    <a:bodyPr/>
                    <a:lstStyle/>
                    <a:p>
                      <a:r>
                        <a:rPr lang="en-US" sz="2800" b="1" dirty="0"/>
                        <a:t>Analytic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dirty="0"/>
                        <a:t>More detailed feedback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dirty="0"/>
                        <a:t>Scoring more consistent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dirty="0"/>
                        <a:t>Time</a:t>
                      </a:r>
                      <a:r>
                        <a:rPr lang="en-US" sz="2400" b="1" baseline="0" dirty="0"/>
                        <a:t> consuming to create and apply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dirty="0"/>
                        <a:t>Want to see strengths/weaknesses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dirty="0"/>
                        <a:t>Want detailed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503">
                <a:tc>
                  <a:txBody>
                    <a:bodyPr/>
                    <a:lstStyle/>
                    <a:p>
                      <a:r>
                        <a:rPr lang="en-US" sz="2800" b="1" dirty="0"/>
                        <a:t>Holistic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dirty="0"/>
                        <a:t>Quick scoring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dirty="0"/>
                        <a:t>Less</a:t>
                      </a:r>
                      <a:r>
                        <a:rPr lang="en-US" sz="2400" b="1" baseline="0" dirty="0"/>
                        <a:t> time to create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dirty="0"/>
                        <a:t>Does not provide</a:t>
                      </a:r>
                      <a:r>
                        <a:rPr lang="en-US" sz="2400" b="1" baseline="0" dirty="0"/>
                        <a:t> detailed feedback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dirty="0"/>
                        <a:t>Want</a:t>
                      </a:r>
                      <a:r>
                        <a:rPr lang="en-US" sz="2400" b="1" baseline="0" dirty="0"/>
                        <a:t> quick snapshot of achievement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baseline="0" dirty="0"/>
                        <a:t>Single dimension is adequate to define quality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38264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Holistic Rubric</a:t>
            </a:r>
            <a:br>
              <a:rPr lang="en-US" dirty="0"/>
            </a:br>
            <a:r>
              <a:rPr lang="en-US" dirty="0"/>
              <a:t>(Fiction-Writing)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874133"/>
              </p:ext>
            </p:extLst>
          </p:nvPr>
        </p:nvGraphicFramePr>
        <p:xfrm>
          <a:off x="152400" y="1469616"/>
          <a:ext cx="8839200" cy="5760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85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3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40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/>
                        <a:t>5</a:t>
                      </a:r>
                      <a:endParaRPr lang="en-US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The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plot, setting, and characters </a:t>
                      </a:r>
                      <a:r>
                        <a:rPr lang="en-US" sz="1800" dirty="0"/>
                        <a:t>are developed fully and </a:t>
                      </a:r>
                      <a:r>
                        <a:rPr lang="en-US" sz="2400" dirty="0"/>
                        <a:t>organized </a:t>
                      </a:r>
                      <a:r>
                        <a:rPr lang="en-US" sz="1800" dirty="0"/>
                        <a:t>well.  The who, what, where, when, and why are explained using </a:t>
                      </a:r>
                      <a:r>
                        <a:rPr lang="en-US" sz="2800" dirty="0"/>
                        <a:t>interesting</a:t>
                      </a:r>
                      <a:r>
                        <a:rPr lang="en-US" sz="1800" dirty="0"/>
                        <a:t> language and </a:t>
                      </a:r>
                      <a:r>
                        <a:rPr lang="en-US" sz="2800" dirty="0"/>
                        <a:t>sufficient </a:t>
                      </a:r>
                      <a:r>
                        <a:rPr lang="en-US" sz="1800" dirty="0"/>
                        <a:t>detail.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3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/>
                        <a:t>4</a:t>
                      </a:r>
                      <a:endParaRPr lang="en-US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Most parts of the story mentioned in a score of 5 above are developed and organized well.  A couple of aspects may need to be more fully or more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interestingly </a:t>
                      </a:r>
                      <a:r>
                        <a:rPr lang="en-US" sz="1600" b="1" dirty="0"/>
                        <a:t>developed.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3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/>
                        <a:t>3</a:t>
                      </a:r>
                      <a:endParaRPr lang="en-US" sz="2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Some aspects of the story are developed and organized well, but not as much detail or organization is expressed as in a score of 4.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3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/>
                        <a:t>2</a:t>
                      </a:r>
                      <a:endParaRPr lang="en-US" sz="2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A few parts of the story are developed somewhat.  Organization and language usage need improvement.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/>
                        <a:t>1</a:t>
                      </a:r>
                      <a:endParaRPr lang="en-US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Parts of the story are addressed without attention to detail or organization.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Left Arrow 2"/>
          <p:cNvSpPr/>
          <p:nvPr/>
        </p:nvSpPr>
        <p:spPr>
          <a:xfrm rot="3336174">
            <a:off x="2174223" y="3068688"/>
            <a:ext cx="1783241" cy="48463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3733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 Black"/>
                <a:cs typeface="Arial Black"/>
              </a:rPr>
              <a:t>VAGUE</a:t>
            </a:r>
          </a:p>
        </p:txBody>
      </p:sp>
      <p:sp>
        <p:nvSpPr>
          <p:cNvPr id="6" name="Left Arrow 5"/>
          <p:cNvSpPr/>
          <p:nvPr/>
        </p:nvSpPr>
        <p:spPr>
          <a:xfrm rot="7957552">
            <a:off x="5443327" y="2671933"/>
            <a:ext cx="2646651" cy="48463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5756104">
            <a:off x="4080553" y="2932779"/>
            <a:ext cx="1277730" cy="48463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2352</TotalTime>
  <Words>3084</Words>
  <Application>Microsoft Macintosh PowerPoint</Application>
  <PresentationFormat>On-screen Show (4:3)</PresentationFormat>
  <Paragraphs>547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Arial Black</vt:lpstr>
      <vt:lpstr>Book Antiqua</vt:lpstr>
      <vt:lpstr>Calibri</vt:lpstr>
      <vt:lpstr>Lucida Sans</vt:lpstr>
      <vt:lpstr>Symbol</vt:lpstr>
      <vt:lpstr>Times New Roman</vt:lpstr>
      <vt:lpstr>Wingdings</vt:lpstr>
      <vt:lpstr>Wingdings 2</vt:lpstr>
      <vt:lpstr>Wingdings 3</vt:lpstr>
      <vt:lpstr>Apex</vt:lpstr>
      <vt:lpstr>Creating and Using Rubrics </vt:lpstr>
      <vt:lpstr>Learning Target:</vt:lpstr>
      <vt:lpstr>What is a Rubric?</vt:lpstr>
      <vt:lpstr>Definition:</vt:lpstr>
      <vt:lpstr>“Rubrics provide the vocabulary and illustrations needed to communicate with our students about the path to successful performance” (Stiggins &amp; Chappuis, 2012).  Rick’s website: http://www.rickstiggins.com/</vt:lpstr>
      <vt:lpstr>Effective Rubrics</vt:lpstr>
      <vt:lpstr> Two Major Types of Rubrics</vt:lpstr>
      <vt:lpstr>PowerPoint Presentation</vt:lpstr>
      <vt:lpstr>Example Holistic Rubric (Fiction-Writing)</vt:lpstr>
      <vt:lpstr>Example Analytic Rubric (Fiction-Writing)</vt:lpstr>
      <vt:lpstr>#1 Guideline for Constructing Effective Rubrics:</vt:lpstr>
      <vt:lpstr>Concrete vs. Abstract</vt:lpstr>
      <vt:lpstr>Elusive terms</vt:lpstr>
      <vt:lpstr>Guideline #2:</vt:lpstr>
      <vt:lpstr>Guideline #3:</vt:lpstr>
      <vt:lpstr>Guideline #4:</vt:lpstr>
      <vt:lpstr>Guideline #5:</vt:lpstr>
      <vt:lpstr>Guideline #6:</vt:lpstr>
      <vt:lpstr>Guideline #7:</vt:lpstr>
      <vt:lpstr>Guideline #8:</vt:lpstr>
      <vt:lpstr>Guideline #9:</vt:lpstr>
      <vt:lpstr>Charlotte 3D:  Using Assessment in Instruction</vt:lpstr>
      <vt:lpstr>PowerPoint Presentation</vt:lpstr>
      <vt:lpstr>Creating a Rubric (Oral Presentation) (Assigning Weighted Values to Levels of Performance Using Points)</vt:lpstr>
      <vt:lpstr>Creating a Rubric (Oral Presentation) (Assigning Weighted Values to Levels of Performance Using Percents)</vt:lpstr>
      <vt:lpstr>Oral Presentation Rubric</vt:lpstr>
      <vt:lpstr>Sample 1 (Points, no weighting)</vt:lpstr>
      <vt:lpstr>Sample 2 (Weighting Using Points)</vt:lpstr>
      <vt:lpstr>Brophy’s Rubric  Development Guide</vt:lpstr>
      <vt:lpstr>Brophy rubric dev. continued:</vt:lpstr>
      <vt:lpstr>The Cookie</vt:lpstr>
      <vt:lpstr>What might be the criteria for this award-winning cookie?</vt:lpstr>
      <vt:lpstr>What might be the performance levels?</vt:lpstr>
      <vt:lpstr>The Cookie Rubric</vt:lpstr>
      <vt:lpstr>The Cookie Rubric</vt:lpstr>
      <vt:lpstr>Evaluating Rubrics</vt:lpstr>
      <vt:lpstr>Weebly Website</vt:lpstr>
      <vt:lpstr>Some Rubric Resources:</vt:lpstr>
      <vt:lpstr>Formative Assessment </vt:lpstr>
    </vt:vector>
  </TitlesOfParts>
  <Company>The College of St. Scholastica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and Using Scoring Rubrics &amp; Checklists</dc:title>
  <dc:creator> </dc:creator>
  <cp:lastModifiedBy>Melissa Radeke</cp:lastModifiedBy>
  <cp:revision>147</cp:revision>
  <cp:lastPrinted>2022-03-01T20:15:22Z</cp:lastPrinted>
  <dcterms:created xsi:type="dcterms:W3CDTF">2009-02-04T20:44:42Z</dcterms:created>
  <dcterms:modified xsi:type="dcterms:W3CDTF">2022-03-01T20:26:11Z</dcterms:modified>
</cp:coreProperties>
</file>