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71809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3a0427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3a042731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63a042731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0433270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04332706a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604332706a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03d680e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03d680e9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403d680e9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0433270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04332706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04332706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04332706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04332706a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604332706a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">
  <p:cSld name="1_Title Slide 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0" y="4188565"/>
            <a:ext cx="9144000" cy="11992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  <a:defRPr sz="3600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2101851" y="5644884"/>
            <a:ext cx="4940300" cy="90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37625" y="1447028"/>
            <a:ext cx="4268750" cy="2028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 Content">
  <p:cSld name="Title and 2 Column Content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152400"/>
            <a:ext cx="7886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  <a:defRPr sz="3600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594625"/>
            <a:ext cx="3886200" cy="45823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629150" y="1594625"/>
            <a:ext cx="3886200" cy="45823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2163943" y="6356351"/>
            <a:ext cx="48161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Box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628650" y="152400"/>
            <a:ext cx="7886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  <a:defRPr sz="3600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2163943" y="6356351"/>
            <a:ext cx="48161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Blank Content Area">
  <p:cSld name="1_Title and Blank Content Area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628650" y="152400"/>
            <a:ext cx="7886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  <a:defRPr sz="3600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2163943" y="6356351"/>
            <a:ext cx="48161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bg>
      <p:bgPr>
        <a:gradFill>
          <a:gsLst>
            <a:gs pos="0">
              <a:schemeClr val="accent4"/>
            </a:gs>
            <a:gs pos="22000">
              <a:schemeClr val="accent4"/>
            </a:gs>
            <a:gs pos="90000">
              <a:schemeClr val="accent1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628650" y="1931737"/>
            <a:ext cx="7886700" cy="147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bin"/>
              <a:buNone/>
              <a:defRPr sz="7000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628650" y="3580041"/>
            <a:ext cx="7886700" cy="25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2163943" y="6356351"/>
            <a:ext cx="48161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0" y="0"/>
            <a:ext cx="9144000" cy="15773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70469" y="339826"/>
            <a:ext cx="2044881" cy="971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bin"/>
              <a:buNone/>
              <a:defRPr sz="44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ctrTitle"/>
          </p:nvPr>
        </p:nvSpPr>
        <p:spPr>
          <a:xfrm>
            <a:off x="0" y="4340965"/>
            <a:ext cx="9144000" cy="119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Building Unity and Collaboration </a:t>
            </a:r>
            <a:br>
              <a:rPr lang="en-US" sz="3000" b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3000" b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Among General and Special Educators</a:t>
            </a:r>
            <a:endParaRPr sz="3000" b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1508075" y="5644875"/>
            <a:ext cx="6487200" cy="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>
                <a:latin typeface="Gill Sans"/>
                <a:ea typeface="Gill Sans"/>
                <a:cs typeface="Gill Sans"/>
                <a:sym typeface="Gill Sans"/>
              </a:rPr>
              <a:t>Special Education Boot Camp for School Administrators</a:t>
            </a:r>
            <a:endParaRPr sz="2000" b="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>
                <a:latin typeface="Gill Sans"/>
                <a:ea typeface="Gill Sans"/>
                <a:cs typeface="Gill Sans"/>
                <a:sym typeface="Gill Sans"/>
              </a:rPr>
              <a:t>Session 1 of 9</a:t>
            </a:r>
            <a:endParaRPr sz="2000" b="0"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628650" y="152400"/>
            <a:ext cx="78867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FOUR Common Themes</a:t>
            </a:r>
            <a:endParaRPr sz="3000"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560965" y="2194849"/>
            <a:ext cx="8583035" cy="42283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dirty="0" smtClean="0"/>
              <a:t>TRUST</a:t>
            </a:r>
            <a:endParaRPr lang="en-US" sz="4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dirty="0" smtClean="0"/>
              <a:t>COLLECTIVE </a:t>
            </a:r>
            <a:r>
              <a:rPr lang="en-US" sz="4000" dirty="0"/>
              <a:t>RESPONSIBILITY</a:t>
            </a:r>
            <a:endParaRPr sz="4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-US" sz="4000" dirty="0" smtClean="0"/>
              <a:t>   INTENTIONAL </a:t>
            </a:r>
            <a:r>
              <a:rPr lang="en-US" sz="4000" dirty="0"/>
              <a:t>COLLABORATION</a:t>
            </a:r>
            <a:endParaRPr sz="4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dirty="0"/>
              <a:t>ASSESSMENT &amp; DATA</a:t>
            </a:r>
            <a:endParaRPr sz="40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4000" dirty="0"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7418349" y="6356351"/>
            <a:ext cx="1097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965" y="2174950"/>
            <a:ext cx="416600" cy="706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965" y="2881919"/>
            <a:ext cx="416600" cy="63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966" y="3685228"/>
            <a:ext cx="416599" cy="66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894" y="4524975"/>
            <a:ext cx="483364" cy="6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628650" y="152400"/>
            <a:ext cx="78867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Trust</a:t>
            </a:r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449021" y="2331325"/>
            <a:ext cx="8351797" cy="428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In order for there to be successful collaboration among general and special educators, all parties MUST</a:t>
            </a:r>
            <a:endParaRPr dirty="0"/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dirty="0"/>
              <a:t>honor each other’s strengths and needs</a:t>
            </a:r>
            <a:endParaRPr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dirty="0"/>
              <a:t>ask one another for help when needed</a:t>
            </a:r>
            <a:endParaRPr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dirty="0"/>
              <a:t>communicate respectfully and honestly to one another</a:t>
            </a:r>
            <a:endParaRPr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dirty="0"/>
              <a:t>understand each other’s perspectives</a:t>
            </a:r>
            <a:endParaRPr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dirty="0"/>
              <a:t>observe one another and offer constructive feedback</a:t>
            </a:r>
            <a:endParaRPr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dirty="0"/>
              <a:t>provide moral support to one another</a:t>
            </a:r>
            <a:endParaRPr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dirty="0"/>
              <a:t>trust and honor each other’s professional experiences</a:t>
            </a:r>
            <a:endParaRPr dirty="0"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7418349" y="6356351"/>
            <a:ext cx="1097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78" name="Google Shape;7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9120" y="364045"/>
            <a:ext cx="2842600" cy="18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628650" y="152400"/>
            <a:ext cx="7886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</a:pPr>
            <a:r>
              <a:rPr lang="en-US"/>
              <a:t>Collective Responsibility</a:t>
            </a:r>
            <a:endParaRPr sz="3600" b="1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423363" y="1594625"/>
            <a:ext cx="8274823" cy="458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bin"/>
              <a:buChar char="•"/>
            </a:pPr>
            <a:r>
              <a:rPr lang="en-US" sz="2600" dirty="0"/>
              <a:t>The VISION of the school must be centered around the idea of inclusion; all students are all our students.</a:t>
            </a:r>
            <a:endParaRPr sz="2600" dirty="0"/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All teachers need support from the building principal</a:t>
            </a:r>
            <a:endParaRPr sz="2600" dirty="0"/>
          </a:p>
          <a:p>
            <a: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Special Education Teachers specialize in making the content accessible to a variety of learners</a:t>
            </a:r>
            <a:endParaRPr sz="2600" dirty="0"/>
          </a:p>
          <a:p>
            <a: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General Education Teachers specialize in the content itself</a:t>
            </a:r>
            <a:endParaRPr sz="2600" dirty="0"/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The principal must have high expectations for participation at IEP from all members of the IEP team</a:t>
            </a:r>
            <a:endParaRPr sz="2600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4</a:t>
            </a:fld>
            <a:endParaRPr sz="1200" b="0" i="0" u="none" strike="noStrike" cap="none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86" name="Google Shape;8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025" y="74938"/>
            <a:ext cx="1576800" cy="106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628650" y="152400"/>
            <a:ext cx="78867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Intentional Collaboration</a:t>
            </a:r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"/>
          </p:nvPr>
        </p:nvSpPr>
        <p:spPr>
          <a:xfrm>
            <a:off x="346387" y="1821275"/>
            <a:ext cx="8467261" cy="458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Collaboration time needs to be scheduled and intentional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Effective collaboration behaviors include: sharing ideas, active listening, questioning, planning, problem solving, and negotiating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Together special and general educators must coordinate expectations, responsibilities, and resources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Allow opportunities to co-teach; remember there has to be co-planning in order to effectively co-teach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Provide opportunities for general and special educators to attend professional development together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Cooperatively plan accommodations and modifications for students on IEPs</a:t>
            </a:r>
            <a:endParaRPr sz="2400"/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7418349" y="6356351"/>
            <a:ext cx="1097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793" y="152400"/>
            <a:ext cx="2247600" cy="16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628650" y="152400"/>
            <a:ext cx="78867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Assessment and Data</a:t>
            </a:r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628650" y="2382975"/>
            <a:ext cx="7886700" cy="433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Diagnostic, formative, and summative assessments should be given to ALL students.</a:t>
            </a:r>
            <a:endParaRPr sz="320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/>
              <a:t>Together</a:t>
            </a:r>
            <a:r>
              <a:rPr lang="en-US" sz="3200"/>
              <a:t>, general and special educators should examine the assessment data of ALL students. </a:t>
            </a:r>
            <a:endParaRPr sz="320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They should then use that data to guide instructional decisions for ALL students. </a:t>
            </a:r>
            <a:endParaRPr sz="3200"/>
          </a:p>
        </p:txBody>
      </p:sp>
      <p:sp>
        <p:nvSpPr>
          <p:cNvPr id="103" name="Google Shape;103;p12"/>
          <p:cNvSpPr txBox="1">
            <a:spLocks noGrp="1"/>
          </p:cNvSpPr>
          <p:nvPr>
            <p:ph type="sldNum" idx="12"/>
          </p:nvPr>
        </p:nvSpPr>
        <p:spPr>
          <a:xfrm>
            <a:off x="7418349" y="6356351"/>
            <a:ext cx="1097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725" y="257475"/>
            <a:ext cx="2190750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xfrm>
            <a:off x="628650" y="152400"/>
            <a:ext cx="7886700" cy="9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body" idx="1"/>
          </p:nvPr>
        </p:nvSpPr>
        <p:spPr>
          <a:xfrm>
            <a:off x="561675" y="1956275"/>
            <a:ext cx="7886700" cy="458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“9 Tips to Help Special Education Teachers and Classroom Teachers Collaborate.” </a:t>
            </a:r>
            <a:r>
              <a:rPr lang="en-US" sz="1400" i="1">
                <a:solidFill>
                  <a:schemeClr val="dk1"/>
                </a:solidFill>
              </a:rPr>
              <a:t>Free Spirit Publishing Blog</a:t>
            </a:r>
            <a:r>
              <a:rPr lang="en-US" sz="1400">
                <a:solidFill>
                  <a:schemeClr val="dk1"/>
                </a:solidFill>
              </a:rPr>
              <a:t>, 6 Apr. 2016, freespiritpublishingblog.com/2016/04/07/9-tips-to-help-special-education-teachers-and-classroom-teachers-collaborate/.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Ascd. </a:t>
            </a:r>
            <a:r>
              <a:rPr lang="en-US" sz="1400" i="1">
                <a:solidFill>
                  <a:schemeClr val="dk1"/>
                </a:solidFill>
              </a:rPr>
              <a:t>When Special and General Educators Collaborate, Everybody Wins</a:t>
            </a:r>
            <a:r>
              <a:rPr lang="en-US" sz="1400">
                <a:solidFill>
                  <a:schemeClr val="dk1"/>
                </a:solidFill>
              </a:rPr>
              <a:t>, www.ascd.org/ascd-express/vol14/num25/when-special-and-general-educators-collaborate-everybody-wins.aspx.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Grafwallner, Peg. “What I've Learned From Special Ed Teachers.” </a:t>
            </a:r>
            <a:r>
              <a:rPr lang="en-US" sz="1400" i="1">
                <a:solidFill>
                  <a:schemeClr val="dk1"/>
                </a:solidFill>
              </a:rPr>
              <a:t>Edutopia</a:t>
            </a:r>
            <a:r>
              <a:rPr lang="en-US" sz="1400">
                <a:solidFill>
                  <a:schemeClr val="dk1"/>
                </a:solidFill>
              </a:rPr>
              <a:t>, George Lucas Educational Foundation, 19 Dec. 2017, www.edutopia.org/article/what-ive-learned-special-ed-teachers.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McLeskey, James. </a:t>
            </a:r>
            <a:r>
              <a:rPr lang="en-US" sz="1400" i="1">
                <a:solidFill>
                  <a:schemeClr val="dk1"/>
                </a:solidFill>
              </a:rPr>
              <a:t>High-Leverage Practices in Special Education</a:t>
            </a:r>
            <a:r>
              <a:rPr lang="en-US" sz="1400">
                <a:solidFill>
                  <a:schemeClr val="dk1"/>
                </a:solidFill>
              </a:rPr>
              <a:t>. Council for Exceptional Children, 2017.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TeacherReady. “Collaborate with Special Education Teachers.” </a:t>
            </a:r>
            <a:r>
              <a:rPr lang="en-US" sz="1400" i="1">
                <a:solidFill>
                  <a:schemeClr val="dk1"/>
                </a:solidFill>
              </a:rPr>
              <a:t>TeacherReady</a:t>
            </a:r>
            <a:r>
              <a:rPr lang="en-US" sz="1400">
                <a:solidFill>
                  <a:schemeClr val="dk1"/>
                </a:solidFill>
              </a:rPr>
              <a:t>, TeacherReady, 16 Aug. 2017, www.teacherready.org/collaborate-with-special-education-teachers/.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“Top 10 Ideas for Collaboration.” </a:t>
            </a:r>
            <a:r>
              <a:rPr lang="en-US" sz="1400" i="1">
                <a:solidFill>
                  <a:schemeClr val="dk1"/>
                </a:solidFill>
              </a:rPr>
              <a:t>Don Johnston</a:t>
            </a:r>
            <a:r>
              <a:rPr lang="en-US" sz="1400">
                <a:solidFill>
                  <a:schemeClr val="dk1"/>
                </a:solidFill>
              </a:rPr>
              <a:t>, 5 Sept. 2019, learningtools.donjohnston.com/2013/01/top-10-ideas-for-collaboration/.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“What Are the First Steps That Ms. Flores, the School Principal, and the School Improvement Team Should Take to Support Students with Disabilities throughout the School System?” </a:t>
            </a:r>
            <a:r>
              <a:rPr lang="en-US" sz="1400" i="1">
                <a:solidFill>
                  <a:schemeClr val="dk1"/>
                </a:solidFill>
              </a:rPr>
              <a:t>IRIS Center</a:t>
            </a:r>
            <a:r>
              <a:rPr lang="en-US" sz="1400">
                <a:solidFill>
                  <a:schemeClr val="dk1"/>
                </a:solidFill>
              </a:rPr>
              <a:t>, iris.peabody.vanderbilt.edu/module/esp/cresource/q1/p03/.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ldNum" idx="12"/>
          </p:nvPr>
        </p:nvSpPr>
        <p:spPr>
          <a:xfrm>
            <a:off x="7418349" y="6356351"/>
            <a:ext cx="1097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13" name="Google Shape;11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0000" y="152400"/>
            <a:ext cx="2251212" cy="168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WC">
  <a:themeElements>
    <a:clrScheme name="SWW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2E56"/>
      </a:accent1>
      <a:accent2>
        <a:srgbClr val="3C8C40"/>
      </a:accent2>
      <a:accent3>
        <a:srgbClr val="B3B2B3"/>
      </a:accent3>
      <a:accent4>
        <a:srgbClr val="2B60A8"/>
      </a:accent4>
      <a:accent5>
        <a:srgbClr val="4472C4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Macintosh PowerPoint</Application>
  <PresentationFormat>On-screen Show (4:3)</PresentationFormat>
  <Paragraphs>54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Cabin</vt:lpstr>
      <vt:lpstr>Gill Sans</vt:lpstr>
      <vt:lpstr>SWWC</vt:lpstr>
      <vt:lpstr> Building Unity and Collaboration  Among General and Special Educators </vt:lpstr>
      <vt:lpstr>FOUR Common Themes</vt:lpstr>
      <vt:lpstr>Trust</vt:lpstr>
      <vt:lpstr>Collective Responsibility</vt:lpstr>
      <vt:lpstr>Intentional Collaboration</vt:lpstr>
      <vt:lpstr>Assessment and Data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Building Unity and Collaboration  Among General and Special Educators </dc:title>
  <cp:lastModifiedBy>LP School</cp:lastModifiedBy>
  <cp:revision>1</cp:revision>
  <dcterms:modified xsi:type="dcterms:W3CDTF">2019-10-17T20:19:36Z</dcterms:modified>
</cp:coreProperties>
</file>